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1" r:id="rId2"/>
    <p:sldId id="402" r:id="rId3"/>
    <p:sldId id="403" r:id="rId4"/>
    <p:sldId id="400" r:id="rId5"/>
    <p:sldId id="404" r:id="rId6"/>
    <p:sldId id="405" r:id="rId7"/>
    <p:sldId id="406" r:id="rId8"/>
    <p:sldId id="407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08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428" r:id="rId37"/>
    <p:sldId id="436" r:id="rId38"/>
    <p:sldId id="437" r:id="rId39"/>
    <p:sldId id="438" r:id="rId40"/>
    <p:sldId id="439" r:id="rId41"/>
    <p:sldId id="440" r:id="rId42"/>
    <p:sldId id="441" r:id="rId43"/>
    <p:sldId id="442" r:id="rId44"/>
    <p:sldId id="443" r:id="rId45"/>
    <p:sldId id="451" r:id="rId46"/>
    <p:sldId id="444" r:id="rId47"/>
    <p:sldId id="445" r:id="rId48"/>
    <p:sldId id="448" r:id="rId49"/>
    <p:sldId id="449" r:id="rId50"/>
    <p:sldId id="450" r:id="rId51"/>
    <p:sldId id="446" r:id="rId52"/>
    <p:sldId id="456" r:id="rId53"/>
    <p:sldId id="447" r:id="rId54"/>
    <p:sldId id="452" r:id="rId55"/>
    <p:sldId id="453" r:id="rId56"/>
    <p:sldId id="454" r:id="rId57"/>
    <p:sldId id="461" r:id="rId58"/>
    <p:sldId id="455" r:id="rId59"/>
    <p:sldId id="457" r:id="rId60"/>
    <p:sldId id="458" r:id="rId61"/>
    <p:sldId id="459" r:id="rId62"/>
    <p:sldId id="460" r:id="rId63"/>
    <p:sldId id="462" r:id="rId64"/>
    <p:sldId id="463" r:id="rId65"/>
    <p:sldId id="464" r:id="rId66"/>
    <p:sldId id="465" r:id="rId67"/>
    <p:sldId id="466" r:id="rId68"/>
    <p:sldId id="467" r:id="rId69"/>
    <p:sldId id="468" r:id="rId70"/>
    <p:sldId id="469" r:id="rId71"/>
    <p:sldId id="470" r:id="rId72"/>
    <p:sldId id="471" r:id="rId73"/>
    <p:sldId id="472" r:id="rId74"/>
    <p:sldId id="473" r:id="rId75"/>
    <p:sldId id="474" r:id="rId76"/>
    <p:sldId id="475" r:id="rId77"/>
    <p:sldId id="476" r:id="rId78"/>
    <p:sldId id="477" r:id="rId79"/>
    <p:sldId id="482" r:id="rId80"/>
    <p:sldId id="483" r:id="rId81"/>
    <p:sldId id="484" r:id="rId82"/>
    <p:sldId id="485" r:id="rId83"/>
    <p:sldId id="486" r:id="rId84"/>
    <p:sldId id="487" r:id="rId85"/>
    <p:sldId id="488" r:id="rId86"/>
    <p:sldId id="489" r:id="rId87"/>
    <p:sldId id="490" r:id="rId88"/>
    <p:sldId id="495" r:id="rId89"/>
    <p:sldId id="491" r:id="rId90"/>
    <p:sldId id="492" r:id="rId91"/>
    <p:sldId id="493" r:id="rId92"/>
    <p:sldId id="496" r:id="rId93"/>
    <p:sldId id="497" r:id="rId94"/>
    <p:sldId id="498" r:id="rId95"/>
    <p:sldId id="499" r:id="rId96"/>
    <p:sldId id="500" r:id="rId97"/>
    <p:sldId id="501" r:id="rId98"/>
    <p:sldId id="494" r:id="rId99"/>
    <p:sldId id="478" r:id="rId100"/>
    <p:sldId id="479" r:id="rId101"/>
    <p:sldId id="480" r:id="rId102"/>
    <p:sldId id="481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49C7-6AF1-F06A-A691-2D0904BC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C4716-5D11-E496-5DF5-AB93EA15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0E94-60F8-08A9-8583-85A6278E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D2C0-6A6A-1795-39EA-D2B99B1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2BA17-B8CF-C956-3BAE-ECF2A41A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E606-DAB7-60A0-54A7-30C3B8D6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B87FE-1B87-46EA-24B0-72582C455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D04BF-24D2-C545-C9B2-9D42CE13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46315-527C-6299-AC4E-6D94F83B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8BB5-AB62-C6DE-F7E6-DBC2A739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4A6F75-369E-75A6-2EAF-D30696F1A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90A5E-6EAE-2D15-39D7-94A9D981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4FAA-D770-59F8-C832-3F038143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25A2-B955-B961-6D9D-FF5E6ADF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8462-29D7-245D-2CD3-BDC0A85C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01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4FAB-ECDB-6D53-0A07-84E13376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0C78-0369-C0BE-6BB2-D67C83AB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45DE9-8F3A-CEAA-D1C2-306A5613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87178-B98A-D066-38E8-24CFB058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B8799-3851-FC31-4E82-08089736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4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F875-BFB8-8FD8-5E3C-9416CDA7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153BA-D9CE-5922-6C11-CD376A01D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B4814-23D3-15D6-6FC3-433D7332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22266-9332-467E-4D53-2BF8ADEAB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8434-DD44-C9A5-27D2-7EAC962F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8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2CAE-DE06-341E-4399-D3247E9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EC78-459D-1859-3A8C-23C970434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B2326-0B17-AA7E-37C9-A0D57E0C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13603-CDC7-61E2-FB0D-6BFB6A6B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E2347-24BA-CF10-BC28-F28F7AE1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73D2A-6545-8CE3-BDFF-97D03FCB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4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FA89-75CF-B6F5-A695-BFFAAFD1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1A08A-C068-1A71-3E79-E547D62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7B05D-38DE-BE94-FB07-AF9D6A161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06C2E-89D4-EB35-B9D0-D351F3309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05CDE-AC67-E8D7-9D6D-BBF762834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A69AD-C843-7C5D-7182-A36BD90F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254B3-794E-4494-3B5E-DE1DCA62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1B43F-C92B-F0FA-656F-E92189BB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4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7411-FE25-2681-09D5-DB935A99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1B3A5-4F90-10A7-0566-08E4450E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FF90D-049A-DFA9-BF23-68E4966B2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E56F7-4F2A-4C51-9C5C-8835FCB7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AC7A-E461-EE51-26F7-CC09117C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B81DB4-6D20-0BDA-3385-6BAF0650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6EFEC-DC5C-F46F-8EAA-04375E47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9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0668-6121-1429-0432-B6BF09E5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63FA-56A9-8E9A-BBD8-686661F6B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CC895-906C-F45F-5CF8-150E2C9C7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A91AD-B0E4-CDF7-6232-9A3A1A15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564E2-A2A5-D9F9-8BFF-1300F609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45CD0-4772-47CB-4E04-C6E1952F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1F8D-8D32-EE70-E8EA-1B8866D7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5BE0A-1E41-E609-EAB4-29C2E47F2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00F1B-75F9-957E-DE9A-C579A7559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E0FB2-7BBC-670C-2E5E-848B6389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7B450-FBA6-ECFA-FC03-FD289B7C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BAF75-0F56-6503-A5C3-92BF3181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55957-9CB8-8100-91C5-8B38A974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7E82F-E202-0B0E-3ADE-494F7BD7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83FE4-32CA-3C26-A3E2-C7EF744D7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2D2E-813C-461C-9963-687A650C48C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86C83-EFC7-D225-20F1-0A98A0F57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07030-86F5-318F-153D-C5B50107E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63835-1EEE-8069-B190-F3BCAF2CF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7921F-1407-B2A4-3C32-A383E2851470}"/>
              </a:ext>
            </a:extLst>
          </p:cNvPr>
          <p:cNvSpPr txBox="1"/>
          <p:nvPr/>
        </p:nvSpPr>
        <p:spPr>
          <a:xfrm>
            <a:off x="217714" y="255046"/>
            <a:ext cx="11756571" cy="3361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Many to Many (çoxdan-çoxa)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əlaqəni başa salmaq üçün 2 cədvəldən 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istifadə edəcəyik.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 Mövzu: Many-to-Many (Çoxdan-Çoxa) Əlaqə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Many-to-Many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(çoxdan-çoxa) əlaqə, iki cədvəl arasında bir çoxdan çox əlaqə olduğunu bildirir. Bu əlaqə növü,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-un bir çox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-ə və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-in bir çox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-a sahib ola 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biləcəyini təsvir edir. Bu əlaqəni başa salmaq üçün bir orta cədvəl istifadə olunur. Bu orta cədvələ `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pivot table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deyilir.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Nümunə: Posts və Tags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#### 1.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Posts Cədvəli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 cədvəlin hər bir sətri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postu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təmsil edir. Bu cədvəldə `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deyilən bir sütun olmamalıdır. Çünki `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-da olacaq həmin sütun.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DAE9E-EB3F-7209-73D2-74934442C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7454"/>
            <a:ext cx="12192000" cy="1620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94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6A77E-489D-B8E7-5448-AB4FB535C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2951F1-8597-C2E3-A054-50D7E7EA22A4}"/>
              </a:ext>
            </a:extLst>
          </p:cNvPr>
          <p:cNvSpPr txBox="1"/>
          <p:nvPr/>
        </p:nvSpPr>
        <p:spPr>
          <a:xfrm>
            <a:off x="217714" y="160778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unique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() </a:t>
            </a:r>
            <a:r>
              <a:rPr lang="az-Latn-AZ" altLang="en-US" sz="1300">
                <a:latin typeface="Arial" panose="020B0604020202020204" pitchFamily="34" charset="0"/>
              </a:rPr>
              <a:t>- </a:t>
            </a:r>
            <a:r>
              <a:rPr lang="az-Latn-AZ" altLang="en-US" sz="1300" b="1">
                <a:latin typeface="Arial" panose="020B0604020202020204" pitchFamily="34" charset="0"/>
              </a:rPr>
              <a:t>post_tag </a:t>
            </a:r>
            <a:r>
              <a:rPr lang="az-Latn-AZ" altLang="en-US" sz="1300">
                <a:latin typeface="Arial" panose="020B0604020202020204" pitchFamily="34" charset="0"/>
              </a:rPr>
              <a:t>pivot cədvəlində olan </a:t>
            </a:r>
            <a:r>
              <a:rPr lang="az-Latn-AZ" altLang="en-US" sz="1300" b="1">
                <a:latin typeface="Arial" panose="020B0604020202020204" pitchFamily="34" charset="0"/>
              </a:rPr>
              <a:t>iki</a:t>
            </a:r>
            <a:r>
              <a:rPr lang="az-Latn-AZ" altLang="en-US" sz="1300">
                <a:latin typeface="Arial" panose="020B0604020202020204" pitchFamily="34" charset="0"/>
              </a:rPr>
              <a:t> sütunun </a:t>
            </a:r>
            <a:r>
              <a:rPr lang="az-Latn-AZ" altLang="en-US" sz="1300" b="1">
                <a:latin typeface="Arial" panose="020B0604020202020204" pitchFamily="34" charset="0"/>
              </a:rPr>
              <a:t>birlikdə təkrarlanmamasını </a:t>
            </a:r>
            <a:r>
              <a:rPr lang="az-Latn-AZ" altLang="en-US" sz="1300">
                <a:latin typeface="Arial" panose="020B0604020202020204" pitchFamily="34" charset="0"/>
              </a:rPr>
              <a:t>təmin edir.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Sadə dillə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yalnız bir dəfə sahib ola bilər.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 eyni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dəyərləri ilə ikinci bir sətrin yazılmasına icazə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verilmir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Təsəvvür elə ki, post_tag cədvəlimiz belədir: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= 1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= 2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artıq birinci sətrdə var.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sən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$table-&gt;unique(['post_id', 'tag_id'])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etmisənsə, 3-cü sətri əlavə etmək mümkün olmayacaq, çünki bu cütlük artıq mövcuddur.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niyə lazımlıdır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aravelin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sync()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metodları 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to Many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 əlavə edəndə, təkrarlanmaya yol verilməməlidir, əks halda: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 iki dəfə əlavə olunar.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 və ya query nəticələrində səhv nəticə çıxar.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zəifləyər.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B674C7-D321-7973-0E65-C96BC59FF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12603"/>
              </p:ext>
            </p:extLst>
          </p:nvPr>
        </p:nvGraphicFramePr>
        <p:xfrm>
          <a:off x="217714" y="2060228"/>
          <a:ext cx="10515600" cy="1463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96367919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4792152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014688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51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29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6649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552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5497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EEF2-B0C4-309E-C856-1B9805EC5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F356A4-93D1-AA52-A4B5-270BEACFDF44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4421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1C43D-C21E-490D-62C3-A525DFDAC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CC02C6-02C5-2EE8-FA83-A1A5C41291A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30996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25C9A-7CDC-45F8-62B3-587D933EE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3CD5E4-88E6-FDF0-9FBD-FB05011D5B73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77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ADD4B-87F4-F307-32C8-EEA50B752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3B4217-41F8-B4BD-353F-A2DF05933C83}"/>
              </a:ext>
            </a:extLst>
          </p:cNvPr>
          <p:cNvSpPr txBox="1"/>
          <p:nvPr/>
        </p:nvSpPr>
        <p:spPr>
          <a:xfrm>
            <a:off x="217714" y="255046"/>
            <a:ext cx="11756571" cy="6408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 vaxt bu unique-ə ehtiyac yoxdur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-da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əlavə sütunlar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saxlayırsansa (məs: assigned_at, status, və s.)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cütlüyü bir neçə fərqli məqsəd üçün ola bilərsə (məsələn: bir istifadəçi eyni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-u bir neçə dəfə favori edib)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Onda unique olmaya da bilər.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1. Pivot cədvəldə əlavə sütunlar varsa — niyə unique olmaya bilər?</a:t>
            </a:r>
          </a:p>
          <a:p>
            <a:pPr>
              <a:lnSpc>
                <a:spcPct val="150000"/>
              </a:lnSpc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Təsəvvür elə: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Sənin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cədvəlində yalnız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yox, əlavə məlumatlar da var. Məsələn: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= 1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= 2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eyni olsa da,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status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added_at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dəyərləri fərqlidir.</a:t>
            </a:r>
          </a:p>
          <a:p>
            <a:pPr>
              <a:lnSpc>
                <a:spcPct val="150000"/>
              </a:lnSpc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halda sən eyni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 bir neçə dəfə, amma fərqli məqsədlərlə istifadə edirsən.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da o deməkdir ki, bu iki sütunun təkrar olması problemdir deyə bilmərik.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unique(['post_id', 'tag_id'])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yazsan, bu ikinci sətr əlavə olunmayacaq – Laravel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duplicate entry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xətası verəcək.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4A8D34-BD07-019C-8B56-3DD378C27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46194"/>
              </p:ext>
            </p:extLst>
          </p:nvPr>
        </p:nvGraphicFramePr>
        <p:xfrm>
          <a:off x="217714" y="3429000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18329244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2371632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379616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009877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added_at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610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draft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2024-01-01 10:00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98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approved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2024-02-15 11:32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094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00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5536B-2E04-6AB2-3876-4EC9D44E7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C64C04-8C1F-E411-3D34-9409A052AFD6}"/>
              </a:ext>
            </a:extLst>
          </p:cNvPr>
          <p:cNvSpPr txBox="1"/>
          <p:nvPr/>
        </p:nvSpPr>
        <p:spPr>
          <a:xfrm>
            <a:off x="217714" y="255046"/>
            <a:ext cx="11756571" cy="515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2. Eyni post və tag bir neçə dəfə istifadə olunursa — niyə unique olmamalıdır? 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fərz elə ki, sən </a:t>
            </a:r>
            <a:r>
              <a:rPr kumimoji="0" lang="en-US" altLang="en-US" sz="13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favorites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funksiyası yaradırsan.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İstifadəçi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əlavə edir.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Amma bu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 fərqli zamanlarda və məqsədlərlə istifadə oluna bilər.</a:t>
            </a: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cədvəl artıq klassik "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pivot cədvəli deyil, bu istifadəçi-fəaliyyəti izləyən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kimidir. Burada eyni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neçə dəfə ola bilər, çünki istifadəçi eyni şeyi bir neçə dəfə edə bilər.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C527DE-82C1-A009-1212-ECAC18971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72624"/>
              </p:ext>
            </p:extLst>
          </p:nvPr>
        </p:nvGraphicFramePr>
        <p:xfrm>
          <a:off x="217714" y="3056728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4223497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885425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998188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53999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user_id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favorited_at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066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2024-01-01 10:00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4465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2024-03-10 16:32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871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70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93DC6-2BDE-27E6-E505-F0AEF88B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0F55C-54DD-2650-9137-4EE2A29B61B1}"/>
              </a:ext>
            </a:extLst>
          </p:cNvPr>
          <p:cNvSpPr txBox="1"/>
          <p:nvPr/>
        </p:nvSpPr>
        <p:spPr>
          <a:xfrm>
            <a:off x="217714" y="255046"/>
            <a:ext cx="11756571" cy="1255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 olaraq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108130-ADA7-ED29-439B-63BB9EB1D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617938"/>
              </p:ext>
            </p:extLst>
          </p:nvPr>
        </p:nvGraphicFramePr>
        <p:xfrm>
          <a:off x="0" y="979059"/>
          <a:ext cx="10568234" cy="2065796"/>
        </p:xfrm>
        <a:graphic>
          <a:graphicData uri="http://schemas.openxmlformats.org/drawingml/2006/table">
            <a:tbl>
              <a:tblPr/>
              <a:tblGrid>
                <a:gridCol w="5284117">
                  <a:extLst>
                    <a:ext uri="{9D8B030D-6E8A-4147-A177-3AD203B41FA5}">
                      <a16:colId xmlns:a16="http://schemas.microsoft.com/office/drawing/2014/main" val="1215559788"/>
                    </a:ext>
                  </a:extLst>
                </a:gridCol>
                <a:gridCol w="5284117">
                  <a:extLst>
                    <a:ext uri="{9D8B030D-6E8A-4147-A177-3AD203B41FA5}">
                      <a16:colId xmlns:a16="http://schemas.microsoft.com/office/drawing/2014/main" val="217421430"/>
                    </a:ext>
                  </a:extLst>
                </a:gridCol>
              </a:tblGrid>
              <a:tr h="516449">
                <a:tc>
                  <a:txBody>
                    <a:bodyPr/>
                    <a:lstStyle/>
                    <a:p>
                      <a:r>
                        <a:rPr lang="en-US" b="1"/>
                        <a:t>Hal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unique(['post_id', 'tag_id']) lazımdır?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553397"/>
                  </a:ext>
                </a:extLst>
              </a:tr>
              <a:tr h="516449">
                <a:tc>
                  <a:txBody>
                    <a:bodyPr/>
                    <a:lstStyle/>
                    <a:p>
                      <a:r>
                        <a:rPr lang="en-US"/>
                        <a:t>Sadə Many-to-Many, sadəcə əlaqə saxlamaq üçün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Bəli, unique olmalıdır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932160"/>
                  </a:ext>
                </a:extLst>
              </a:tr>
              <a:tr h="516449">
                <a:tc>
                  <a:txBody>
                    <a:bodyPr/>
                    <a:lstStyle/>
                    <a:p>
                      <a:r>
                        <a:rPr lang="en-US"/>
                        <a:t>Əlavə sütunlar var (status, assigned_at, və s.)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Yox, unique olmamalıdır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687951"/>
                  </a:ext>
                </a:extLst>
              </a:tr>
              <a:tr h="516449">
                <a:tc>
                  <a:txBody>
                    <a:bodyPr/>
                    <a:lstStyle/>
                    <a:p>
                      <a:r>
                        <a:rPr lang="en-US"/>
                        <a:t>Eyni post-tag əlaqəsi bir neçə dəfə ola bilər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Yox, unique bloklayar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823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796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A287E-EBEE-B158-35EF-11B7972DE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D0A74B-23CF-0413-0311-E88779148F09}"/>
              </a:ext>
            </a:extLst>
          </p:cNvPr>
          <p:cNvSpPr txBox="1"/>
          <p:nvPr/>
        </p:nvSpPr>
        <p:spPr>
          <a:xfrm>
            <a:off x="217714" y="151351"/>
            <a:ext cx="11756571" cy="365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Nümunə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migration faylı necə olmalıdır?</a:t>
            </a:r>
          </a:p>
          <a:p>
            <a:pPr>
              <a:lnSpc>
                <a:spcPct val="150000"/>
              </a:lnSpc>
              <a:buNone/>
            </a:pP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İzah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foreignId('post_id')-&gt;constrained()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posts.id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sütununa xarici açar təyin edir.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foreignId(‘tag_id')-&gt;constrained()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tags.id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sütununa xarici açar təyin edir.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onDelete('cascade')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Əgər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silinərsə, əlaqəli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yazıları da silinir.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Bəs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silinsə onda necə ? 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cədvəlindəki bütün recordlar silinəcəkmi ?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unique(['post_id', 'tag_id'])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Eyni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eyni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 dəfə əlaqələndirilə bilər.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3055F-E0B0-9018-49F1-9A194912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81" y="0"/>
            <a:ext cx="5702319" cy="43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06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F6E9-DF98-A504-8325-5E6A4A48E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E3AA5B-CBFF-2C2E-0D48-9A7F6B62F913}"/>
              </a:ext>
            </a:extLst>
          </p:cNvPr>
          <p:cNvSpPr txBox="1"/>
          <p:nvPr/>
        </p:nvSpPr>
        <p:spPr>
          <a:xfrm>
            <a:off x="217714" y="255046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Bizim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struktura əsasən: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cədvəlində bu məlumatlar var: Yəni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post_id = 1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tag_id = 2, 3, 4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3 müxtəlif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əlaqəlidir.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onDelete('cascade')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 edir?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üçün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az-Latn-AZ" altLang="en-US" sz="1300">
                <a:latin typeface="Arial" panose="020B0604020202020204" pitchFamily="34" charset="0"/>
              </a:rPr>
              <a:t> 	</a:t>
            </a:r>
            <a:r>
              <a:rPr lang="en-US" altLang="en-US" sz="1300">
                <a:solidFill>
                  <a:srgbClr val="FF0000"/>
                </a:solidFill>
                <a:latin typeface="Arial" panose="020B0604020202020204" pitchFamily="34" charset="0"/>
              </a:rPr>
              <a:t>$table-&gt;foreignId('post_id')-&gt;constrained()-&gt;onDelete('cascade’);</a:t>
            </a:r>
            <a:endParaRPr lang="az-Latn-AZ" altLang="en-US" sz="130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deməkdir ki: Əgər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 = 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silinsə,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= 1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BÜTÜN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əlaqəli sətrlər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silinəcək. Bu tamamilə məntiqlidir, çünki artıq həmin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yoxdur, onun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rla əlaqəsi də qalmamalıdır.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300" b="1">
                <a:latin typeface="Arial" panose="020B0604020202020204" pitchFamily="34" charset="0"/>
              </a:rPr>
              <a:t>2. tag_id üçün</a:t>
            </a:r>
            <a:r>
              <a:rPr lang="az-Latn-AZ" altLang="en-US" sz="1300">
                <a:latin typeface="Arial" panose="020B0604020202020204" pitchFamily="34" charset="0"/>
              </a:rPr>
              <a:t>: 	</a:t>
            </a:r>
            <a:r>
              <a:rPr lang="az-Latn-AZ" altLang="en-US" sz="1300">
                <a:solidFill>
                  <a:srgbClr val="FF0000"/>
                </a:solidFill>
                <a:latin typeface="Arial" panose="020B0604020202020204" pitchFamily="34" charset="0"/>
              </a:rPr>
              <a:t>$table-&gt;foreignId('tag_id')-&gt;constrained()-&gt;onDelete('cascade’);</a:t>
            </a: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300">
                <a:latin typeface="Arial" panose="020B0604020202020204" pitchFamily="34" charset="0"/>
              </a:rPr>
              <a:t>Bu isə o deməkdir ki: Əgər </a:t>
            </a:r>
            <a:r>
              <a:rPr lang="az-Latn-AZ" altLang="en-US" sz="1300" b="1">
                <a:latin typeface="Arial" panose="020B0604020202020204" pitchFamily="34" charset="0"/>
              </a:rPr>
              <a:t>tags</a:t>
            </a:r>
            <a:r>
              <a:rPr lang="az-Latn-AZ" altLang="en-US" sz="1300">
                <a:latin typeface="Arial" panose="020B0604020202020204" pitchFamily="34" charset="0"/>
              </a:rPr>
              <a:t> cədvəlindən </a:t>
            </a:r>
            <a:r>
              <a:rPr lang="az-Latn-AZ" altLang="en-US" sz="1300" b="1">
                <a:latin typeface="Arial" panose="020B0604020202020204" pitchFamily="34" charset="0"/>
              </a:rPr>
              <a:t>id = 4 </a:t>
            </a:r>
            <a:r>
              <a:rPr lang="az-Latn-AZ" altLang="en-US" sz="1300">
                <a:latin typeface="Arial" panose="020B0604020202020204" pitchFamily="34" charset="0"/>
              </a:rPr>
              <a:t>olan </a:t>
            </a:r>
            <a:r>
              <a:rPr lang="az-Latn-AZ" altLang="en-US" sz="1300" b="1">
                <a:latin typeface="Arial" panose="020B0604020202020204" pitchFamily="34" charset="0"/>
              </a:rPr>
              <a:t>tag</a:t>
            </a:r>
            <a:r>
              <a:rPr lang="az-Latn-AZ" altLang="en-US" sz="1300">
                <a:latin typeface="Arial" panose="020B0604020202020204" pitchFamily="34" charset="0"/>
              </a:rPr>
              <a:t> silinsə, </a:t>
            </a:r>
            <a:r>
              <a:rPr lang="az-Latn-AZ" altLang="en-US" sz="1300" b="1">
                <a:latin typeface="Arial" panose="020B0604020202020204" pitchFamily="34" charset="0"/>
              </a:rPr>
              <a:t>post_tag </a:t>
            </a:r>
            <a:r>
              <a:rPr lang="az-Latn-AZ" altLang="en-US" sz="1300">
                <a:latin typeface="Arial" panose="020B0604020202020204" pitchFamily="34" charset="0"/>
              </a:rPr>
              <a:t>cədvəlində </a:t>
            </a:r>
            <a:r>
              <a:rPr lang="az-Latn-AZ" altLang="en-US" sz="1300" b="1">
                <a:latin typeface="Arial" panose="020B0604020202020204" pitchFamily="34" charset="0"/>
              </a:rPr>
              <a:t>tag_id = 4 </a:t>
            </a:r>
            <a:r>
              <a:rPr lang="az-Latn-AZ" altLang="en-US" sz="1300">
                <a:latin typeface="Arial" panose="020B0604020202020204" pitchFamily="34" charset="0"/>
              </a:rPr>
              <a:t>olan sətrlər avtomatik silinəcək.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F00BED-5CCE-1D3F-4262-2B403385C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444405"/>
              </p:ext>
            </p:extLst>
          </p:nvPr>
        </p:nvGraphicFramePr>
        <p:xfrm>
          <a:off x="291445" y="809378"/>
          <a:ext cx="10515600" cy="1463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7171131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7544599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735159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946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421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478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11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869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85A2B-5909-8D38-B3E1-FF49F2534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BBFC47-82A6-8BFE-EA97-AE4B980791B9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ƏLAQƏLİ QAYDA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yalnız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= 4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əlaqələri silir.</a:t>
            </a:r>
          </a:p>
          <a:p>
            <a:pPr lvl="1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Qətiyyən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= 1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bütün sətrləri silmir.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3B2C67F-5B13-20DF-F9AB-FC516C00A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65229"/>
              </p:ext>
            </p:extLst>
          </p:nvPr>
        </p:nvGraphicFramePr>
        <p:xfrm>
          <a:off x="217714" y="1965960"/>
          <a:ext cx="10515600" cy="1463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3294523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7973682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429921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Qalsın mı?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840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Qalsın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66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Qalsın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505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Silinsin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499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244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FEB24-2623-0792-BED0-011EF51E5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80D98C-76B0-A2F7-758A-A6D82C8D004C}"/>
              </a:ext>
            </a:extLst>
          </p:cNvPr>
          <p:cNvSpPr txBox="1"/>
          <p:nvPr/>
        </p:nvSpPr>
        <p:spPr>
          <a:xfrm>
            <a:off x="217714" y="179631"/>
            <a:ext cx="7248315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isə,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relation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metodları (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istifadə edərək əlaqəni necə qurmaq lazım olduğunu öyrənək.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1. belongsToMany(Tag::class)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metod deyir ki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many-to-many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əlaqədir və Laravel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olaraq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cədvəlini istifadə edəcək.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deyil, məsələn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post_tag_links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adında pivot cədvəl olsaydı, bu zaman əlaqəni belə yazmalı idik: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90857-B428-D2E9-0A77-78049F19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83" y="0"/>
            <a:ext cx="4601217" cy="6820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3E0AC-A801-3015-EE43-46C0DAC8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4190"/>
            <a:ext cx="4782217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59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46AED-B24C-43C6-6423-CD32D1BF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27B4A1-9D89-F36A-844C-CFA6CC71476E}"/>
              </a:ext>
            </a:extLst>
          </p:cNvPr>
          <p:cNvSpPr txBox="1"/>
          <p:nvPr/>
        </p:nvSpPr>
        <p:spPr>
          <a:xfrm>
            <a:off x="217714" y="255046"/>
            <a:ext cx="11756571" cy="485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Laravel-in default konvensiyası budur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Əlaqəli model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Tag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post_tag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avtomatik olaraq aşağıdakıları gözləyir: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 adı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post_tag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 adları: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(Post modelindən gəlir)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(Tag modelindən gəlir)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halda sən sadəcə belə yazırsan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Heç bir əlavə parametrə ehtiyac yoxdur.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408FB-4CD6-2D02-8CC0-B01E01A2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1888"/>
            <a:ext cx="3591426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040F2-BB92-8B07-A0C3-927DA0F6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09B5F7-AF5C-249D-E016-5B54326F1AA1}"/>
              </a:ext>
            </a:extLst>
          </p:cNvPr>
          <p:cNvSpPr txBox="1"/>
          <p:nvPr/>
        </p:nvSpPr>
        <p:spPr>
          <a:xfrm>
            <a:off x="217714" y="255046"/>
            <a:ext cx="11756571" cy="485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Amma konvensiyaya əməl edilmədikdə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Məsələn: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artıq bu adları avtomatik anlaya bilmir, çünki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 adı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 adları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deyil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Onda bunu tam şəkildə yazırsan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6D3B88-7D2D-BA77-0843-57591079F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937438"/>
              </p:ext>
            </p:extLst>
          </p:nvPr>
        </p:nvGraphicFramePr>
        <p:xfrm>
          <a:off x="217714" y="902703"/>
          <a:ext cx="5711746" cy="1208901"/>
        </p:xfrm>
        <a:graphic>
          <a:graphicData uri="http://schemas.openxmlformats.org/drawingml/2006/table">
            <a:tbl>
              <a:tblPr/>
              <a:tblGrid>
                <a:gridCol w="2855873">
                  <a:extLst>
                    <a:ext uri="{9D8B030D-6E8A-4147-A177-3AD203B41FA5}">
                      <a16:colId xmlns:a16="http://schemas.microsoft.com/office/drawing/2014/main" val="2070002610"/>
                    </a:ext>
                  </a:extLst>
                </a:gridCol>
                <a:gridCol w="2855873">
                  <a:extLst>
                    <a:ext uri="{9D8B030D-6E8A-4147-A177-3AD203B41FA5}">
                      <a16:colId xmlns:a16="http://schemas.microsoft.com/office/drawing/2014/main" val="2733924614"/>
                    </a:ext>
                  </a:extLst>
                </a:gridCol>
              </a:tblGrid>
              <a:tr h="402967">
                <a:tc>
                  <a:txBody>
                    <a:bodyPr/>
                    <a:lstStyle/>
                    <a:p>
                      <a:r>
                        <a:rPr lang="en-US"/>
                        <a:t>Pivot 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post_tag_links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219209"/>
                  </a:ext>
                </a:extLst>
              </a:tr>
              <a:tr h="402967">
                <a:tc>
                  <a:txBody>
                    <a:bodyPr/>
                    <a:lstStyle/>
                    <a:p>
                      <a:r>
                        <a:rPr lang="en-US"/>
                        <a:t>Foreign key from 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posts_id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514563"/>
                  </a:ext>
                </a:extLst>
              </a:tr>
              <a:tr h="402967">
                <a:tc>
                  <a:txBody>
                    <a:bodyPr/>
                    <a:lstStyle/>
                    <a:p>
                      <a:r>
                        <a:rPr lang="en-US"/>
                        <a:t>Foreign key from Tag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tags_id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225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AECD93F-362B-93CC-C1AE-248CE945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5288"/>
            <a:ext cx="8716591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0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AB92-A397-BC65-20DF-C145E2744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1A0AE-1D66-0150-514C-CE1A6B8F7766}"/>
              </a:ext>
            </a:extLst>
          </p:cNvPr>
          <p:cNvSpPr txBox="1"/>
          <p:nvPr/>
        </p:nvSpPr>
        <p:spPr>
          <a:xfrm>
            <a:off x="217714" y="255046"/>
            <a:ext cx="11756571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#### 2.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 Cədvəli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 cədvəlin hər bir sətri bir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teqi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təmsil edir. Bu cədvəldə `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deyilən bir sütun olmamalıdır. Çünki `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-da olacaq həmin sütun. 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Hələki bizdə belə bir cədvəl yoxdur.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AA5EF8-D4BD-E242-D74D-C715AAEC4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76280"/>
              </p:ext>
            </p:extLst>
          </p:nvPr>
        </p:nvGraphicFramePr>
        <p:xfrm>
          <a:off x="217714" y="1464383"/>
          <a:ext cx="3025107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20892">
                  <a:extLst>
                    <a:ext uri="{9D8B030D-6E8A-4147-A177-3AD203B41FA5}">
                      <a16:colId xmlns:a16="http://schemas.microsoft.com/office/drawing/2014/main" val="2645572139"/>
                    </a:ext>
                  </a:extLst>
                </a:gridCol>
                <a:gridCol w="1904215">
                  <a:extLst>
                    <a:ext uri="{9D8B030D-6E8A-4147-A177-3AD203B41FA5}">
                      <a16:colId xmlns:a16="http://schemas.microsoft.com/office/drawing/2014/main" val="4227525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name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56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Tag 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3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Latn-AZ"/>
                        <a:t>Tag 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350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Tag 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1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z-Latn-AZ"/>
                        <a:t>Tag 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638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Tag 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22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61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CD045-BB44-274D-7947-6A62DF88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F477B4-B55F-9406-44B4-C67BF283CF2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Əlavə olaraq qeyd edim ki, metodların üzərində kursoru saxladıqda nə cür bir əlaqənin qurulması gərəkdiyi göstərilir.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8E5B7-C3C5-0C3C-4B68-7FF0315C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746" y="838152"/>
            <a:ext cx="3981254" cy="6019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CEC61-3B4A-B0AC-307E-F0EF12B4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150"/>
            <a:ext cx="3986549" cy="60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58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E27CA-F45B-90D0-556D-F1B76C362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05D974-1769-DF1C-78E8-E9D6E9313D34}"/>
              </a:ext>
            </a:extLst>
          </p:cNvPr>
          <p:cNvSpPr txBox="1"/>
          <p:nvPr/>
        </p:nvSpPr>
        <p:spPr>
          <a:xfrm>
            <a:off x="217714" y="255046"/>
            <a:ext cx="11756571" cy="515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Qarşı modeldə necə olacaq?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 də əksini yazmalıyıq: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tipinin göstərilməsi (optional)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Bu, PHP type hinting üçündür və kod oxunurluğu, IDE dəstəyi üçün faydalıdır. Əgər yazmasan da Laravel işləyəcək, amma müasir yazım üslubunda əlavə etmək tövsiyə olunur.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62069-B56E-54C6-A9EB-609E3EFC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366"/>
            <a:ext cx="4715533" cy="1857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D9549-8015-9E9F-6665-673F9566A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6450"/>
            <a:ext cx="3762900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53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81C85-1330-7AA5-FC7C-B5E5C80C2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0FD680-74F4-6CB1-40AC-A3C2500A0B0A}"/>
              </a:ext>
            </a:extLst>
          </p:cNvPr>
          <p:cNvSpPr txBox="1"/>
          <p:nvPr/>
        </p:nvSpPr>
        <p:spPr>
          <a:xfrm>
            <a:off x="217714" y="255046"/>
            <a:ext cx="11756571" cy="6154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100"/>
              <a:t>Bəs </a:t>
            </a:r>
            <a:r>
              <a:rPr lang="en-US" sz="1100" b="1"/>
              <a:t>post</a:t>
            </a:r>
            <a:r>
              <a:rPr lang="en-US" sz="1100"/>
              <a:t> modelində </a:t>
            </a: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r>
              <a:rPr lang="en-US" sz="1100" b="1"/>
              <a:t>public function tags() {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r>
              <a:rPr lang="en-US" sz="1100" b="1"/>
              <a:t> </a:t>
            </a:r>
            <a:r>
              <a:rPr lang="az-Latn-AZ" sz="1100" b="1"/>
              <a:t>       </a:t>
            </a:r>
            <a:r>
              <a:rPr lang="en-US" sz="1100" b="1"/>
              <a:t>return $this-&gt;</a:t>
            </a:r>
            <a:r>
              <a:rPr lang="en-US" sz="1100" b="1">
                <a:solidFill>
                  <a:srgbClr val="FF0000"/>
                </a:solidFill>
              </a:rPr>
              <a:t>belongsToMany</a:t>
            </a:r>
            <a:r>
              <a:rPr lang="en-US" sz="1100" b="1"/>
              <a:t>(Tag::class); 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r>
              <a:rPr lang="en-US" sz="1100" b="1"/>
              <a:t>} 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r>
              <a:rPr lang="en-US" sz="1100"/>
              <a:t>olduqda </a:t>
            </a:r>
            <a:r>
              <a:rPr lang="en-US" sz="1100" b="1"/>
              <a:t>tags</a:t>
            </a:r>
            <a:r>
              <a:rPr lang="en-US" sz="1100"/>
              <a:t> modelində </a:t>
            </a: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r>
              <a:rPr lang="en-US" sz="1100" b="1"/>
              <a:t>public function posts() { 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r>
              <a:rPr lang="az-Latn-AZ" sz="1100" b="1"/>
              <a:t>       </a:t>
            </a:r>
            <a:r>
              <a:rPr lang="en-US" sz="1100" b="1"/>
              <a:t>return $this-&gt;</a:t>
            </a:r>
            <a:r>
              <a:rPr lang="en-US" sz="1100" b="1">
                <a:solidFill>
                  <a:srgbClr val="FF0000"/>
                </a:solidFill>
              </a:rPr>
              <a:t>hasMany</a:t>
            </a:r>
            <a:r>
              <a:rPr lang="en-US" sz="1100" b="1"/>
              <a:t>(Post::class); 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r>
              <a:rPr lang="en-US" sz="1100" b="1"/>
              <a:t>} 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endParaRPr lang="az-Latn-AZ" sz="1100"/>
          </a:p>
          <a:p>
            <a:pPr>
              <a:lnSpc>
                <a:spcPct val="150000"/>
              </a:lnSpc>
              <a:buNone/>
            </a:pPr>
            <a:r>
              <a:rPr lang="en-US" sz="1100"/>
              <a:t>yazıla bilərmi ? və əgər bu cür yazılsa bu nə mənaya gələr ?</a:t>
            </a:r>
            <a:r>
              <a:rPr lang="az-Latn-AZ" sz="1100"/>
              <a:t>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100"/>
              <a:t>❌ Cavab: </a:t>
            </a:r>
            <a:r>
              <a:rPr lang="en-US" sz="1100" b="1"/>
              <a:t>Texniki olaraq yazmaq olar, amma bu səhv olar.</a:t>
            </a:r>
            <a:endParaRPr lang="az-Latn-AZ" sz="1100" b="1"/>
          </a:p>
          <a:p>
            <a:pPr>
              <a:lnSpc>
                <a:spcPct val="150000"/>
              </a:lnSpc>
              <a:buNone/>
            </a:pPr>
            <a:endParaRPr lang="az-Latn-AZ" sz="1100" b="1"/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Niyə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hasMany()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düzgün deyil?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Çünki: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hasMany()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birbaşa xarici açar 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əlaqəsi üçün istifadə olunur.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tag_id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sütunu olmalıdır ki, bir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-ın bir neçə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-u olsun.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Amma sənin strukturunda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arasında birbaşa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yoxdur – əlaqə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adlı pivot cədvəl vasitəsilə qurulub.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65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AC3F9-1342-3E36-C5CB-D64B77E3C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28C873-BC10-44D5-96D8-520422D7265C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hasMany()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 cür hallarda istifadə olunur: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6BADF-64F9-B01F-5720-18821E9A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303"/>
            <a:ext cx="570627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0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8B347-05F1-5823-1215-68287CFF2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09237D-2339-D614-8CBA-ED4D8AAEF780}"/>
              </a:ext>
            </a:extLst>
          </p:cNvPr>
          <p:cNvSpPr txBox="1"/>
          <p:nvPr/>
        </p:nvSpPr>
        <p:spPr>
          <a:xfrm>
            <a:off x="217714" y="255046"/>
            <a:ext cx="11756571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Laravel-də Eloquent modelləri arasında əlaqə quruluşunu (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00" b="1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relationship mapping</a:t>
            </a:r>
            <a:r>
              <a:rPr kumimoji="0" lang="az-Latn-AZ" altLang="en-US" sz="1300" b="1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tam başa düşmək çox vaci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bdir. Gəlin bütün əsas əlaqə növlərini bir-bir incələyək və hansı əlaqə hansı ilə qarşılıqlı işləyir onu cədvəl və izahla təqdim edim.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Laravel-də əsas 6 əlaqə növü var: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hasOne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hasMany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hasOneThrough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hasManyThrough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(bonus) morphOne, morphMany, morphTo, morphToMany → polymorphic əlaqələr (əgər istəsən sonra izah edərəm)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06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5E05E-AC46-27F2-8D12-2D9CC1F7D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8B03B5-BB1C-ED3C-DDF3-F00B20796945}"/>
              </a:ext>
            </a:extLst>
          </p:cNvPr>
          <p:cNvSpPr txBox="1"/>
          <p:nvPr/>
        </p:nvSpPr>
        <p:spPr>
          <a:xfrm>
            <a:off x="217714" y="255046"/>
            <a:ext cx="11756571" cy="5802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b="1"/>
              <a:t>Qarşılıqlı Əlaqə Cədvəli</a:t>
            </a:r>
            <a:endParaRPr lang="az-Latn-AZ" sz="1400" b="1"/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İnverse -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birbaşa əlaqəli olmayan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deməkdir.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0AA6CD-3C60-E823-E768-D4F2E5A81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704219"/>
              </p:ext>
            </p:extLst>
          </p:nvPr>
        </p:nvGraphicFramePr>
        <p:xfrm>
          <a:off x="217714" y="1109150"/>
          <a:ext cx="10509990" cy="4113298"/>
        </p:xfrm>
        <a:graphic>
          <a:graphicData uri="http://schemas.openxmlformats.org/drawingml/2006/table">
            <a:tbl>
              <a:tblPr/>
              <a:tblGrid>
                <a:gridCol w="5254995">
                  <a:extLst>
                    <a:ext uri="{9D8B030D-6E8A-4147-A177-3AD203B41FA5}">
                      <a16:colId xmlns:a16="http://schemas.microsoft.com/office/drawing/2014/main" val="423468640"/>
                    </a:ext>
                  </a:extLst>
                </a:gridCol>
                <a:gridCol w="5254995">
                  <a:extLst>
                    <a:ext uri="{9D8B030D-6E8A-4147-A177-3AD203B41FA5}">
                      <a16:colId xmlns:a16="http://schemas.microsoft.com/office/drawing/2014/main" val="2691474608"/>
                    </a:ext>
                  </a:extLst>
                </a:gridCol>
              </a:tblGrid>
              <a:tr h="587614">
                <a:tc>
                  <a:txBody>
                    <a:bodyPr/>
                    <a:lstStyle/>
                    <a:p>
                      <a:r>
                        <a:rPr lang="en-US" b="1"/>
                        <a:t>Model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Model B üçün münasib olan əlaqə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49483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hasOne()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4031239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hasMany()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905688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belongsTo()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hasOne() / hasMany()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705009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belongsToMany()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belongsToMany()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804044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hasOneThrough()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(inverse yoxdur – sadəcə əlaqə əldə edilir)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35471"/>
                  </a:ext>
                </a:extLst>
              </a:tr>
              <a:tr h="587614">
                <a:tc>
                  <a:txBody>
                    <a:bodyPr/>
                    <a:lstStyle/>
                    <a:p>
                      <a:r>
                        <a:rPr lang="en-US"/>
                        <a:t>hasManyThrough()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(inverse yoxdur – sadəcə əlaqə əldə edilir)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851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865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F12B-22AA-A88D-B517-310E8D053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06E6FA-AC76-DCD0-2ACC-5DF2522F309D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Uyğunsuz Əlaqələr (doğru olmayanlar)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D9D040-034B-3407-32C8-F302B64D9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621160"/>
              </p:ext>
            </p:extLst>
          </p:nvPr>
        </p:nvGraphicFramePr>
        <p:xfrm>
          <a:off x="217714" y="899874"/>
          <a:ext cx="10464538" cy="2851995"/>
        </p:xfrm>
        <a:graphic>
          <a:graphicData uri="http://schemas.openxmlformats.org/drawingml/2006/table">
            <a:tbl>
              <a:tblPr/>
              <a:tblGrid>
                <a:gridCol w="5232269">
                  <a:extLst>
                    <a:ext uri="{9D8B030D-6E8A-4147-A177-3AD203B41FA5}">
                      <a16:colId xmlns:a16="http://schemas.microsoft.com/office/drawing/2014/main" val="846351303"/>
                    </a:ext>
                  </a:extLst>
                </a:gridCol>
                <a:gridCol w="5232269">
                  <a:extLst>
                    <a:ext uri="{9D8B030D-6E8A-4147-A177-3AD203B41FA5}">
                      <a16:colId xmlns:a16="http://schemas.microsoft.com/office/drawing/2014/main" val="2178841722"/>
                    </a:ext>
                  </a:extLst>
                </a:gridCol>
              </a:tblGrid>
              <a:tr h="570399">
                <a:tc>
                  <a:txBody>
                    <a:bodyPr/>
                    <a:lstStyle/>
                    <a:p>
                      <a:r>
                        <a:rPr lang="en-US" b="1"/>
                        <a:t>Əlaqə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Qarşısında uyğunsuz olan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695842"/>
                  </a:ext>
                </a:extLst>
              </a:tr>
              <a:tr h="570399">
                <a:tc>
                  <a:txBody>
                    <a:bodyPr/>
                    <a:lstStyle/>
                    <a:p>
                      <a:r>
                        <a:rPr lang="en-US"/>
                        <a:t>hasMany ⟷ belongsToMany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olmaz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750542"/>
                  </a:ext>
                </a:extLst>
              </a:tr>
              <a:tr h="570399">
                <a:tc>
                  <a:txBody>
                    <a:bodyPr/>
                    <a:lstStyle/>
                    <a:p>
                      <a:r>
                        <a:rPr lang="en-US"/>
                        <a:t>belongsTo ⟷ belongsTo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qarşılıqlı əlaqəni ifadə etmir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421367"/>
                  </a:ext>
                </a:extLst>
              </a:tr>
              <a:tr h="570399">
                <a:tc>
                  <a:txBody>
                    <a:bodyPr/>
                    <a:lstStyle/>
                    <a:p>
                      <a:r>
                        <a:rPr lang="en-US"/>
                        <a:t>hasOne ⟷ belongsToMany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olmaz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341904"/>
                  </a:ext>
                </a:extLst>
              </a:tr>
              <a:tr h="570399">
                <a:tc>
                  <a:txBody>
                    <a:bodyPr/>
                    <a:lstStyle/>
                    <a:p>
                      <a:r>
                        <a:rPr lang="en-US"/>
                        <a:t>belongsToMany ⟷ hasMany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olmaz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843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363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12B17-FE89-4FCD-16E8-0F598A326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AD2311-58AC-27CB-AABB-7B571E316B1A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Ən çox istifadə edilən qarşılıqlı əlaqə kombinləri bunlardır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AC25FF-ED95-8A84-ACFF-CB8D9BE18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48439"/>
              </p:ext>
            </p:extLst>
          </p:nvPr>
        </p:nvGraphicFramePr>
        <p:xfrm>
          <a:off x="217714" y="1032887"/>
          <a:ext cx="10398552" cy="2292040"/>
        </p:xfrm>
        <a:graphic>
          <a:graphicData uri="http://schemas.openxmlformats.org/drawingml/2006/table">
            <a:tbl>
              <a:tblPr/>
              <a:tblGrid>
                <a:gridCol w="5199276">
                  <a:extLst>
                    <a:ext uri="{9D8B030D-6E8A-4147-A177-3AD203B41FA5}">
                      <a16:colId xmlns:a16="http://schemas.microsoft.com/office/drawing/2014/main" val="1627325332"/>
                    </a:ext>
                  </a:extLst>
                </a:gridCol>
                <a:gridCol w="5199276">
                  <a:extLst>
                    <a:ext uri="{9D8B030D-6E8A-4147-A177-3AD203B41FA5}">
                      <a16:colId xmlns:a16="http://schemas.microsoft.com/office/drawing/2014/main" val="2780580122"/>
                    </a:ext>
                  </a:extLst>
                </a:gridCol>
              </a:tblGrid>
              <a:tr h="573010">
                <a:tc>
                  <a:txBody>
                    <a:bodyPr/>
                    <a:lstStyle/>
                    <a:p>
                      <a:r>
                        <a:rPr lang="en-US" b="1"/>
                        <a:t>Model 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Model 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132533"/>
                  </a:ext>
                </a:extLst>
              </a:tr>
              <a:tr h="573010">
                <a:tc>
                  <a:txBody>
                    <a:bodyPr/>
                    <a:lstStyle/>
                    <a:p>
                      <a:r>
                        <a:rPr lang="en-US"/>
                        <a:t>hasOne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55175"/>
                  </a:ext>
                </a:extLst>
              </a:tr>
              <a:tr h="573010">
                <a:tc>
                  <a:txBody>
                    <a:bodyPr/>
                    <a:lstStyle/>
                    <a:p>
                      <a:r>
                        <a:rPr lang="en-US"/>
                        <a:t>hasMany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952951"/>
                  </a:ext>
                </a:extLst>
              </a:tr>
              <a:tr h="573010">
                <a:tc>
                  <a:txBody>
                    <a:bodyPr/>
                    <a:lstStyle/>
                    <a:p>
                      <a:r>
                        <a:rPr lang="en-US"/>
                        <a:t>belongsToMany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03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45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8BC59-2414-A9D6-FCFF-0DCC4D4EE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A13DA-035A-25F7-1138-F3F6D701C1B9}"/>
              </a:ext>
            </a:extLst>
          </p:cNvPr>
          <p:cNvSpPr txBox="1"/>
          <p:nvPr/>
        </p:nvSpPr>
        <p:spPr>
          <a:xfrm>
            <a:off x="217714" y="255046"/>
            <a:ext cx="11756571" cy="365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hasOne ⟷ belongsTo</a:t>
            </a:r>
          </a:p>
          <a:p>
            <a:pPr>
              <a:lnSpc>
                <a:spcPct val="150000"/>
              </a:lnSpc>
              <a:buNone/>
            </a:pP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modelinin bir Profile -i var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6BE64-E6B4-BAB2-BFE0-A58F0145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181"/>
            <a:ext cx="3743847" cy="1057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F7785-4207-B7AA-5CBE-F3D8B9DC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0027"/>
            <a:ext cx="394390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10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82843-717D-1F43-A248-44EA8A55E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AD5E64-B533-2E9B-883F-770014B3DF9F}"/>
              </a:ext>
            </a:extLst>
          </p:cNvPr>
          <p:cNvSpPr txBox="1"/>
          <p:nvPr/>
        </p:nvSpPr>
        <p:spPr>
          <a:xfrm>
            <a:off x="217714" y="255046"/>
            <a:ext cx="11756571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hasMany ⟷ belongsTo</a:t>
            </a: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çox sayda Post-a sahib ola bilər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E068F-C9A1-DCFF-3468-A123BECD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737"/>
            <a:ext cx="3600953" cy="1047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B3F4C-E5F4-10A5-2E71-C55A08FA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5746"/>
            <a:ext cx="3753374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7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3FCC-E5C4-2350-20C6-89DF22D1F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782941-0DB4-B0DA-A36A-31CA5EC69992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#### 3.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Orta Cədvəli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 cədvəlin hər bir sətri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-un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-ini təmsil edir. Bu cədvəlin köməyi 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many-to-many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 yaradılır.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Hələki bizdə bu cədvəldə yoxdur.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C1270C-D57D-1B25-5B11-72BB6D712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518356"/>
              </p:ext>
            </p:extLst>
          </p:nvPr>
        </p:nvGraphicFramePr>
        <p:xfrm>
          <a:off x="217714" y="1652918"/>
          <a:ext cx="2270963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6235">
                  <a:extLst>
                    <a:ext uri="{9D8B030D-6E8A-4147-A177-3AD203B41FA5}">
                      <a16:colId xmlns:a16="http://schemas.microsoft.com/office/drawing/2014/main" val="174199814"/>
                    </a:ext>
                  </a:extLst>
                </a:gridCol>
                <a:gridCol w="984728">
                  <a:extLst>
                    <a:ext uri="{9D8B030D-6E8A-4147-A177-3AD203B41FA5}">
                      <a16:colId xmlns:a16="http://schemas.microsoft.com/office/drawing/2014/main" val="1515927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post_id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tag_id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689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5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42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098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9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5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17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34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72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Latn-AZ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Latn-AZ"/>
                        <a:t>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2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607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61597-B4E7-FA1F-7FE9-8F34C260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1B0EA5-3B38-38A9-8C43-61FAD7F9DC69}"/>
              </a:ext>
            </a:extLst>
          </p:cNvPr>
          <p:cNvSpPr txBox="1"/>
          <p:nvPr/>
        </p:nvSpPr>
        <p:spPr>
          <a:xfrm>
            <a:off x="217714" y="255046"/>
            <a:ext cx="11756571" cy="4718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belongsToMany ⟷ belongsToMany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 bir neçə Tag-a sahib ola bilər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 bir neçə Post-a sahib ola bilər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cədvəl: post_tag</a:t>
            </a:r>
          </a:p>
          <a:p>
            <a:pPr>
              <a:lnSpc>
                <a:spcPct val="150000"/>
              </a:lnSpc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/>
              <a:t>Post</a:t>
            </a:r>
          </a:p>
          <a:p>
            <a:pPr>
              <a:lnSpc>
                <a:spcPct val="150000"/>
              </a:lnSpc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284F3-DFFA-A5CA-A21A-BE9BE45B0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473"/>
            <a:ext cx="3915321" cy="1105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6B435-858D-EC18-6EC9-D4758AFA5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8727"/>
            <a:ext cx="4124901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6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01650-EA6B-87F2-2E92-78AF96EA0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76C4E1-1D3B-115D-9498-A35212078563}"/>
              </a:ext>
            </a:extLst>
          </p:cNvPr>
          <p:cNvSpPr txBox="1"/>
          <p:nvPr/>
        </p:nvSpPr>
        <p:spPr>
          <a:xfrm>
            <a:off x="217714" y="255046"/>
            <a:ext cx="11756571" cy="365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hasOneThrough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hasManyThrough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haqqında sonra.</a:t>
            </a: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morphOne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morphMany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morphTo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morphToMany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kimi polymorphic əlaqələr haqqında sonra.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ilk öncə başlamış olduğumuz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əlaqəsini başa çatdıraq.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 yaratmaq üçün gərəkli olan və əlaqələr yaratmaq üçün lazım olan kodlarımız şəkildəki kimidir.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Növbəti slaydda kontrolleri yazasıyıq.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8A00E-F844-5FF5-A06E-2DAAC32C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49" y="3017209"/>
            <a:ext cx="7883950" cy="38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67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F2F99-4A67-DB44-2A8F-31F01CE78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52B11E-B690-6169-C88B-34D362463B65}"/>
              </a:ext>
            </a:extLst>
          </p:cNvPr>
          <p:cNvSpPr txBox="1"/>
          <p:nvPr/>
        </p:nvSpPr>
        <p:spPr>
          <a:xfrm>
            <a:off x="217714" y="255046"/>
            <a:ext cx="11756571" cy="1830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 = Post::first();</a:t>
            </a:r>
            <a:endParaRPr lang="az-Latn-AZ" altLang="en-US" sz="1300" b="1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cədvəlindən ilk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-u götürür.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içində,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 model obyekti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yerləşdirilir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obyekt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vasitəsilə artıq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həmin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obyektin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metodlarına və əlaqələrinə daxil ola bilərik.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AF191-5DBE-1C52-DB72-B2DEE04A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905" y="2604598"/>
            <a:ext cx="4066095" cy="4253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C1628C-B704-6847-C491-D40987B0E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65096"/>
            <a:ext cx="7041823" cy="4192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869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A1874-4690-6FA4-2360-8B83DF6CC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FF6F33-8E28-AF39-EE3C-0DA70AE7B181}"/>
              </a:ext>
            </a:extLst>
          </p:cNvPr>
          <p:cNvSpPr txBox="1"/>
          <p:nvPr/>
        </p:nvSpPr>
        <p:spPr>
          <a:xfrm>
            <a:off x="217714" y="255046"/>
            <a:ext cx="11756571" cy="385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 = Tag::first();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cədvəlindən ilk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-ı götürür.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artıq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 model obyektidir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3️⃣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$post-&gt;tags()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c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 yazmaqla əlaqənin </a:t>
            </a:r>
            <a:r>
              <a:rPr kumimoji="0" lang="en-US" altLang="en-US" sz="13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builder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obyektini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alırıq.</a:t>
            </a:r>
          </a:p>
        </p:txBody>
      </p:sp>
    </p:spTree>
    <p:extLst>
      <p:ext uri="{BB962C8B-B14F-4D97-AF65-F5344CB8AC3E}">
        <p14:creationId xmlns:p14="http://schemas.microsoft.com/office/powerpoint/2010/main" val="3838207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076E1-E8A4-8972-8651-EFA818E4C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64C04F-2C57-6495-BA62-7FF6FA59A082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4️⃣ </a:t>
            </a:r>
            <a:r>
              <a:rPr lang="en-US" altLang="en-US" sz="1300" b="1">
                <a:latin typeface="Arial" panose="020B0604020202020204" pitchFamily="34" charset="0"/>
              </a:rPr>
              <a:t>$post-&gt;tags()-&gt;</a:t>
            </a:r>
            <a:r>
              <a:rPr lang="en-US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attach($tag)</a:t>
            </a:r>
            <a:r>
              <a:rPr lang="en-US" altLang="en-US" sz="1300" b="1">
                <a:latin typeface="Arial" panose="020B0604020202020204" pitchFamily="34" charset="0"/>
              </a:rPr>
              <a:t>; </a:t>
            </a:r>
            <a:r>
              <a:rPr lang="az-Latn-AZ" altLang="en-US" sz="1300" b="1">
                <a:latin typeface="Arial" panose="020B0604020202020204" pitchFamily="34" charset="0"/>
              </a:rPr>
              <a:t>			attach() </a:t>
            </a:r>
            <a:r>
              <a:rPr lang="az-Latn-AZ" altLang="en-US" sz="1300">
                <a:latin typeface="Arial" panose="020B0604020202020204" pitchFamily="34" charset="0"/>
              </a:rPr>
              <a:t>haqqında</a:t>
            </a:r>
            <a:r>
              <a:rPr lang="az-Latn-AZ" altLang="en-US" sz="1300" b="1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41cı slaydda ətraflı məlumat olacaq.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1300">
                <a:latin typeface="Arial" panose="020B0604020202020204" pitchFamily="34" charset="0"/>
              </a:rPr>
              <a:t>Bu sətr </a:t>
            </a:r>
            <a:r>
              <a:rPr lang="en-US" altLang="en-US" sz="1300" b="1">
                <a:latin typeface="Arial" panose="020B0604020202020204" pitchFamily="34" charset="0"/>
              </a:rPr>
              <a:t>post</a:t>
            </a:r>
            <a:r>
              <a:rPr lang="en-US" altLang="en-US" sz="1300">
                <a:latin typeface="Arial" panose="020B0604020202020204" pitchFamily="34" charset="0"/>
              </a:rPr>
              <a:t> ilə </a:t>
            </a:r>
            <a:r>
              <a:rPr lang="en-US" altLang="en-US" sz="1300" b="1">
                <a:latin typeface="Arial" panose="020B0604020202020204" pitchFamily="34" charset="0"/>
              </a:rPr>
              <a:t>tag</a:t>
            </a:r>
            <a:r>
              <a:rPr lang="en-US" altLang="en-US" sz="1300">
                <a:latin typeface="Arial" panose="020B0604020202020204" pitchFamily="34" charset="0"/>
              </a:rPr>
              <a:t> arasında əlaqə yaradır, yəni </a:t>
            </a:r>
            <a:r>
              <a:rPr lang="en-US" altLang="en-US" sz="1300" b="1">
                <a:latin typeface="Arial" panose="020B0604020202020204" pitchFamily="34" charset="0"/>
              </a:rPr>
              <a:t>post_tag pivot cədvəlinə </a:t>
            </a:r>
            <a:r>
              <a:rPr lang="en-US" altLang="en-US" sz="1300">
                <a:latin typeface="Arial" panose="020B0604020202020204" pitchFamily="34" charset="0"/>
              </a:rPr>
              <a:t>yeni sətir əlavə edir.</a:t>
            </a:r>
            <a:r>
              <a:rPr lang="az-Latn-AZ" altLang="en-US" sz="1300">
                <a:latin typeface="Arial" panose="020B0604020202020204" pitchFamily="34" charset="0"/>
              </a:rPr>
              <a:t> Yəni, </a:t>
            </a:r>
            <a:r>
              <a:rPr lang="az-Latn-AZ" altLang="en-US" sz="1300" b="1">
                <a:latin typeface="Arial" panose="020B0604020202020204" pitchFamily="34" charset="0"/>
              </a:rPr>
              <a:t>post_tag </a:t>
            </a:r>
            <a:r>
              <a:rPr lang="az-Latn-AZ" altLang="en-US" sz="1300">
                <a:latin typeface="Arial" panose="020B0604020202020204" pitchFamily="34" charset="0"/>
              </a:rPr>
              <a:t>cədvəlinə aşağıdakı sətir əlavə olunur:</a:t>
            </a:r>
            <a:endParaRPr lang="en-US" altLang="en-US" sz="13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13516-60C5-BC82-47FC-2EA462C9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722"/>
            <a:ext cx="4991797" cy="609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2D2E0-E4B4-D51E-F304-6CDDEA681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06" y="3110844"/>
            <a:ext cx="6216544" cy="3747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439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51A63-A7CA-DE3C-E55A-88440BD7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B0617-E9F2-7FF8-5795-10324C5E64F5}"/>
              </a:ext>
            </a:extLst>
          </p:cNvPr>
          <p:cNvSpPr txBox="1"/>
          <p:nvPr/>
        </p:nvSpPr>
        <p:spPr>
          <a:xfrm>
            <a:off x="217714" y="255046"/>
            <a:ext cx="11756571" cy="5456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$post-&gt;tags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$post-&gt;tags(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arasındakı fərq nədir ?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Niyə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$post-&gt;tags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$post-&gt;tags()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fərqlidir? Niyə bəzən birini, bəzən o birini yazırıq?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Sadə cavab</a:t>
            </a:r>
            <a:r>
              <a:rPr lang="az-Latn-AZ" altLang="en-US" sz="1300">
                <a:latin typeface="Arial" panose="020B0604020202020204" pitchFamily="34" charset="0"/>
              </a:rPr>
              <a:t>:</a:t>
            </a: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$post-&gt;tags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 çağırış verilənləri (data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verir. Əgər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bağlanmış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 varsa, bu metod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cədvəlinə baxır və əlaqəli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-ları gətirir.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300">
                <a:latin typeface="Arial" panose="020B0604020202020204" pitchFamily="34" charset="0"/>
              </a:rPr>
              <a:t>MİSAL: </a:t>
            </a: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zaman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aşağıdakı kimi olacaq: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FF85D3-8860-08C5-E298-67F9EA086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628737"/>
              </p:ext>
            </p:extLst>
          </p:nvPr>
        </p:nvGraphicFramePr>
        <p:xfrm>
          <a:off x="0" y="1384493"/>
          <a:ext cx="11538408" cy="1097280"/>
        </p:xfrm>
        <a:graphic>
          <a:graphicData uri="http://schemas.openxmlformats.org/drawingml/2006/table">
            <a:tbl>
              <a:tblPr/>
              <a:tblGrid>
                <a:gridCol w="2006680">
                  <a:extLst>
                    <a:ext uri="{9D8B030D-6E8A-4147-A177-3AD203B41FA5}">
                      <a16:colId xmlns:a16="http://schemas.microsoft.com/office/drawing/2014/main" val="4104554961"/>
                    </a:ext>
                  </a:extLst>
                </a:gridCol>
                <a:gridCol w="4620363">
                  <a:extLst>
                    <a:ext uri="{9D8B030D-6E8A-4147-A177-3AD203B41FA5}">
                      <a16:colId xmlns:a16="http://schemas.microsoft.com/office/drawing/2014/main" val="3757007711"/>
                    </a:ext>
                  </a:extLst>
                </a:gridCol>
                <a:gridCol w="4911365">
                  <a:extLst>
                    <a:ext uri="{9D8B030D-6E8A-4147-A177-3AD203B41FA5}">
                      <a16:colId xmlns:a16="http://schemas.microsoft.com/office/drawing/2014/main" val="9967766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Yazılış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Nə edir?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Nəticə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013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Əlaqəli </a:t>
                      </a:r>
                      <a:r>
                        <a:rPr lang="en-US" b="1"/>
                        <a:t>Tag</a:t>
                      </a:r>
                      <a:r>
                        <a:rPr lang="en-US"/>
                        <a:t> modellərini bazadan oxuyur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Collection (verilənlər) </a:t>
                      </a:r>
                      <a:r>
                        <a:rPr lang="az-Latn-AZ"/>
                        <a:t>qaytarır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009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Əlaqənin özünü (query builder obyektini) verir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BelongsToMany (query object)</a:t>
                      </a:r>
                      <a:r>
                        <a:rPr lang="az-Latn-AZ"/>
                        <a:t> qaytarır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41019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2A08545-5B79-376F-B92A-EBC70D8C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" y="4211385"/>
            <a:ext cx="2229161" cy="790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EE46E8-6756-1C65-0348-357672D0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3541"/>
            <a:ext cx="4496427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53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4743C-9FC7-D97C-0603-4810E8703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5C197D-3C85-8D6F-E7AB-0D94BE0708B5}"/>
              </a:ext>
            </a:extLst>
          </p:cNvPr>
          <p:cNvSpPr txBox="1"/>
          <p:nvPr/>
        </p:nvSpPr>
        <p:spPr>
          <a:xfrm>
            <a:off x="217714" y="255046"/>
            <a:ext cx="11810888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altLang="en-US" sz="1300">
                <a:latin typeface="Arial" panose="020B0604020202020204" pitchFamily="34" charset="0"/>
              </a:rPr>
              <a:t>Əgər </a:t>
            </a:r>
            <a:r>
              <a:rPr lang="az-Latn-AZ" altLang="en-US" sz="1300" b="1">
                <a:latin typeface="Arial" panose="020B0604020202020204" pitchFamily="34" charset="0"/>
              </a:rPr>
              <a:t>$tags[0]-&gt;name </a:t>
            </a:r>
            <a:r>
              <a:rPr lang="az-Latn-AZ" altLang="en-US" sz="1300">
                <a:latin typeface="Arial" panose="020B0604020202020204" pitchFamily="34" charset="0"/>
              </a:rPr>
              <a:t>desən → “</a:t>
            </a:r>
            <a:r>
              <a:rPr lang="az-Latn-AZ" altLang="en-US" sz="1300" b="1">
                <a:latin typeface="Arial" panose="020B0604020202020204" pitchFamily="34" charset="0"/>
              </a:rPr>
              <a:t>PHP</a:t>
            </a:r>
            <a:r>
              <a:rPr lang="az-Latn-AZ" altLang="en-US" sz="1300">
                <a:latin typeface="Arial" panose="020B0604020202020204" pitchFamily="34" charset="0"/>
              </a:rPr>
              <a:t>” qaytaracaq. 				     Əgər aşağıdakı kimi desən → “</a:t>
            </a:r>
            <a:r>
              <a:rPr lang="az-Latn-AZ" altLang="en-US" sz="1300" b="1">
                <a:latin typeface="Arial" panose="020B0604020202020204" pitchFamily="34" charset="0"/>
              </a:rPr>
              <a:t>collection</a:t>
            </a:r>
            <a:r>
              <a:rPr lang="az-Latn-AZ" altLang="en-US" sz="1300">
                <a:latin typeface="Arial" panose="020B0604020202020204" pitchFamily="34" charset="0"/>
              </a:rPr>
              <a:t>” qaytaracaq.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D0B3-8B02-0C68-12DC-D789567B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446"/>
            <a:ext cx="4214842" cy="4488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1DBF50-0353-F52F-9452-1CA90CFD2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" y="5724367"/>
            <a:ext cx="4105848" cy="1133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D23C79-10AA-01D3-D0CB-8DF2EDCCB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370" y="2074820"/>
            <a:ext cx="3661630" cy="27083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AE0B8B-8C6D-7659-E35A-5AD5B1A64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468" y="871271"/>
            <a:ext cx="3629532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60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63944-D86B-2FA1-E429-0678025B2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420DF3-E8DC-3D17-558C-9BA06FCA3FA2}"/>
              </a:ext>
            </a:extLst>
          </p:cNvPr>
          <p:cNvSpPr txBox="1"/>
          <p:nvPr/>
        </p:nvSpPr>
        <p:spPr>
          <a:xfrm>
            <a:off x="217714" y="255046"/>
            <a:ext cx="11756571" cy="4161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$post-&gt;tags()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əlaqə obyekti (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builder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verir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məlumat vermir, əksinə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builder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qaytarır.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Bununla biz bu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üzərində əməliyyatlar aparmaq üçün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sorğular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yaza bilərik: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b="1"/>
              <a:t>Misal</a:t>
            </a:r>
            <a:r>
              <a:rPr lang="en-US" sz="1400"/>
              <a:t>:</a:t>
            </a:r>
            <a:endParaRPr lang="az-Latn-AZ" sz="1400"/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4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7D0C0-2A41-BB13-FD39-064E7B1B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950"/>
            <a:ext cx="5087060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21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21551-0789-F30C-5FAE-1B16995E3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333E4-129C-C15E-92F6-82360C7BEBE7}"/>
              </a:ext>
            </a:extLst>
          </p:cNvPr>
          <p:cNvSpPr txBox="1"/>
          <p:nvPr/>
        </p:nvSpPr>
        <p:spPr>
          <a:xfrm>
            <a:off x="217714" y="255046"/>
            <a:ext cx="11756571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Nəticə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$post-&gt;tags()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tipli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obyekt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qaytarır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lang="az-Latn-AZ" altLang="en-US" sz="1300">
                <a:latin typeface="Arial" panose="020B0604020202020204" pitchFamily="34" charset="0"/>
              </a:rPr>
              <a:t>bu obyekt 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üzərində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.attach()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.sync()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.withPivot()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.where()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kimi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metodlar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tətbiq etmək olar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69ACB-9F8A-12A9-6A39-1659C68C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045"/>
            <a:ext cx="4429743" cy="5048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E3A06B-AFC3-4D99-B060-CEA6CCF0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727" y="2837889"/>
            <a:ext cx="6973273" cy="4020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056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2760-1FB7-7F33-2D5A-92BE29E7C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B80404-1C30-BC9B-2FBC-33AB8C07B9E8}"/>
              </a:ext>
            </a:extLst>
          </p:cNvPr>
          <p:cNvSpPr txBox="1"/>
          <p:nvPr/>
        </p:nvSpPr>
        <p:spPr>
          <a:xfrm>
            <a:off x="217714" y="255046"/>
            <a:ext cx="11756571" cy="365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🧪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Texniki olaraq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$post-&gt;tags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$post-&gt;tags()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arxada aşağıdakı fərqi yaradır: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🔧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Funksional fərqlər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2623EC-9233-BB1A-F346-85A09FDF6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490530"/>
              </p:ext>
            </p:extLst>
          </p:nvPr>
        </p:nvGraphicFramePr>
        <p:xfrm>
          <a:off x="217714" y="1245839"/>
          <a:ext cx="10515600" cy="1097280"/>
        </p:xfrm>
        <a:graphic>
          <a:graphicData uri="http://schemas.openxmlformats.org/drawingml/2006/table">
            <a:tbl>
              <a:tblPr/>
              <a:tblGrid>
                <a:gridCol w="2480035">
                  <a:extLst>
                    <a:ext uri="{9D8B030D-6E8A-4147-A177-3AD203B41FA5}">
                      <a16:colId xmlns:a16="http://schemas.microsoft.com/office/drawing/2014/main" val="513043218"/>
                    </a:ext>
                  </a:extLst>
                </a:gridCol>
                <a:gridCol w="8035565">
                  <a:extLst>
                    <a:ext uri="{9D8B030D-6E8A-4147-A177-3AD203B41FA5}">
                      <a16:colId xmlns:a16="http://schemas.microsoft.com/office/drawing/2014/main" val="1667794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Kod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Laravel-in etdiyi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732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getTagsAttribute() kimi davranır, və nəticəni </a:t>
                      </a:r>
                      <a:r>
                        <a:rPr lang="en-US" b="1"/>
                        <a:t>cache</a:t>
                      </a:r>
                      <a:r>
                        <a:rPr lang="en-US"/>
                        <a:t>-ləyir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365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əlaqə relation object-ini (məs: BelongsToMany) qaytarır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9928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5ABCA6-ED68-9972-69A5-E52741886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992572"/>
              </p:ext>
            </p:extLst>
          </p:nvPr>
        </p:nvGraphicFramePr>
        <p:xfrm>
          <a:off x="0" y="3800503"/>
          <a:ext cx="11444140" cy="1097280"/>
        </p:xfrm>
        <a:graphic>
          <a:graphicData uri="http://schemas.openxmlformats.org/drawingml/2006/table">
            <a:tbl>
              <a:tblPr/>
              <a:tblGrid>
                <a:gridCol w="2017336">
                  <a:extLst>
                    <a:ext uri="{9D8B030D-6E8A-4147-A177-3AD203B41FA5}">
                      <a16:colId xmlns:a16="http://schemas.microsoft.com/office/drawing/2014/main" val="3374379716"/>
                    </a:ext>
                  </a:extLst>
                </a:gridCol>
                <a:gridCol w="6117996">
                  <a:extLst>
                    <a:ext uri="{9D8B030D-6E8A-4147-A177-3AD203B41FA5}">
                      <a16:colId xmlns:a16="http://schemas.microsoft.com/office/drawing/2014/main" val="1561783779"/>
                    </a:ext>
                  </a:extLst>
                </a:gridCol>
                <a:gridCol w="3308808">
                  <a:extLst>
                    <a:ext uri="{9D8B030D-6E8A-4147-A177-3AD203B41FA5}">
                      <a16:colId xmlns:a16="http://schemas.microsoft.com/office/drawing/2014/main" val="23170000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/>
                        <a:t>İstifadə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/>
                        <a:t>Nə üçün istifadə olunur?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/>
                        <a:t>Nəticə növü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81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Əlaqəli məlumatı oxumaq (məs: </a:t>
                      </a:r>
                      <a:r>
                        <a:rPr lang="en-US" b="1"/>
                        <a:t>foreach</a:t>
                      </a:r>
                      <a:r>
                        <a:rPr lang="en-US"/>
                        <a:t>, </a:t>
                      </a:r>
                      <a:r>
                        <a:rPr lang="en-US" b="1"/>
                        <a:t>count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Collection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039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$post-&gt;tags()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Əməliyyat aparmaq (</a:t>
                      </a:r>
                      <a:r>
                        <a:rPr lang="en-US" b="1"/>
                        <a:t>attach</a:t>
                      </a:r>
                      <a:r>
                        <a:rPr lang="en-US"/>
                        <a:t>, </a:t>
                      </a:r>
                      <a:r>
                        <a:rPr lang="en-US" b="1"/>
                        <a:t>detach</a:t>
                      </a:r>
                      <a:r>
                        <a:rPr lang="en-US"/>
                        <a:t>, </a:t>
                      </a:r>
                      <a:r>
                        <a:rPr lang="en-US" b="1"/>
                        <a:t>where</a:t>
                      </a:r>
                      <a:r>
                        <a:rPr lang="en-US"/>
                        <a:t>, </a:t>
                      </a:r>
                      <a:r>
                        <a:rPr lang="en-US" b="1"/>
                        <a:t>withPivot</a:t>
                      </a:r>
                      <a:r>
                        <a:rPr lang="en-US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BelongsToMany, QueryBuilder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973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449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25D7D-A080-F22B-7E8D-36EC82728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3F16A3-A6E8-401E-847B-09570DC6E4CB}"/>
              </a:ext>
            </a:extLst>
          </p:cNvPr>
          <p:cNvSpPr txBox="1"/>
          <p:nvPr/>
        </p:nvSpPr>
        <p:spPr>
          <a:xfrm>
            <a:off x="217714" y="198485"/>
            <a:ext cx="11756571" cy="575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to Many Relation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 deməkdir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çoxdan-çoxa əlaqə deməkdir ki: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post bir neçə tag ilə əlaqəli ola bilər.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Eyni zamanda bir tag də bir neçə post ilə əlaqəli ola bilər.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 həyatdan nümunə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Məsələn, bir blog post düşün: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Post: “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Proqramlaşdırmanı necə öyrənək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post-un tag-ları ola bilər: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</a:t>
            </a: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Eyni zamanda laravel tag-ı aşağıdakı postlara da əlavə oluna bilər: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Proqramlaşdırma üzrə necə iş tapmaq olar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 Proqramlaşdırma üçün necə CV yazaq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Programer və coder arasındakı fərq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to Many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əlaqələr üçün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pivot table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(aralıq cədvəl)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mütləqdir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Çünki bu cür əlaqələrdə məlumatlar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üçüncü cədvəldə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saxlanılır.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Laravel-də rəsmi olaraq Many to Many əlaqələr üçün pivot table zəruridir.</a:t>
            </a:r>
          </a:p>
          <a:p>
            <a:pPr marL="0" lvl="1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Pivot table olmadan Eloquent-ə uyğun many to many yazmaq olmur. Sadəcə manual sorğularla əvəzlənə bilər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məsləhət deyildir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838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C6886-B90D-3EF8-6A1F-C9AB88F3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DE8832-02CE-B840-4627-579C0B129976}"/>
              </a:ext>
            </a:extLst>
          </p:cNvPr>
          <p:cNvSpPr txBox="1"/>
          <p:nvPr/>
        </p:nvSpPr>
        <p:spPr>
          <a:xfrm>
            <a:off x="217714" y="179631"/>
            <a:ext cx="11756571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addım addım bir daha nəyin bizə nə qaytardığına baxaq. </a:t>
            </a: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1.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Sad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əcə birinci postu verir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8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2.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Birinci postu əlaqəli taglər ilə birlikdə verir. Hal hazırda sadəcə bir tag var və həmin tagdə identifikatoru 1 olan posta məxsusdur.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AD936-B02C-4BC4-B06B-4B7D6252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164"/>
            <a:ext cx="3063711" cy="267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C3F41-7308-07FB-A678-67832E430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0" y="980164"/>
            <a:ext cx="3306366" cy="2675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58840-2F60-5888-80F6-29F169763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17528"/>
            <a:ext cx="3063711" cy="2540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0ED0BD-36B1-13B3-3616-9059E0730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480" y="4315627"/>
            <a:ext cx="2247721" cy="25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8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70039-3E8F-5AB8-B3A9-2FFE61EA3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A71310-F0B2-0270-2778-A40FD4989DDB}"/>
              </a:ext>
            </a:extLst>
          </p:cNvPr>
          <p:cNvSpPr txBox="1"/>
          <p:nvPr/>
        </p:nvSpPr>
        <p:spPr>
          <a:xfrm>
            <a:off x="217714" y="255046"/>
            <a:ext cx="11756571" cy="418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050" b="1">
                <a:solidFill>
                  <a:srgbClr val="FF0000"/>
                </a:solidFill>
                <a:latin typeface="Arial" panose="020B0604020202020204" pitchFamily="34" charset="0"/>
              </a:rPr>
              <a:t>attach() </a:t>
            </a:r>
            <a:r>
              <a:rPr lang="az-Latn-AZ" altLang="en-US" sz="1050">
                <a:latin typeface="Arial" panose="020B0604020202020204" pitchFamily="34" charset="0"/>
              </a:rPr>
              <a:t> - Eloquentda </a:t>
            </a:r>
            <a:r>
              <a:rPr lang="az-Latn-AZ" altLang="en-US" sz="1050" b="1">
                <a:latin typeface="Arial" panose="020B0604020202020204" pitchFamily="34" charset="0"/>
              </a:rPr>
              <a:t>attach() </a:t>
            </a:r>
            <a:r>
              <a:rPr lang="az-Latn-AZ" altLang="en-US" sz="1050">
                <a:latin typeface="Arial" panose="020B0604020202020204" pitchFamily="34" charset="0"/>
              </a:rPr>
              <a:t>metodu </a:t>
            </a:r>
            <a:r>
              <a:rPr lang="az-Latn-AZ" altLang="en-US" sz="1050" b="1">
                <a:latin typeface="Arial" panose="020B0604020202020204" pitchFamily="34" charset="0"/>
              </a:rPr>
              <a:t>belongsToMany</a:t>
            </a:r>
            <a:r>
              <a:rPr lang="az-Latn-AZ" altLang="en-US" sz="1050">
                <a:latin typeface="Arial" panose="020B0604020202020204" pitchFamily="34" charset="0"/>
              </a:rPr>
              <a:t> əlaqəsində iki model arasında əlaqə yaratmaq üçün istifadə olunur. Bu, </a:t>
            </a:r>
            <a:r>
              <a:rPr lang="az-Latn-AZ" altLang="en-US" sz="1050" b="1">
                <a:latin typeface="Arial" panose="020B0604020202020204" pitchFamily="34" charset="0"/>
              </a:rPr>
              <a:t>pivot cədvələ </a:t>
            </a:r>
            <a:r>
              <a:rPr lang="az-Latn-AZ" altLang="en-US" sz="1050">
                <a:latin typeface="Arial" panose="020B0604020202020204" pitchFamily="34" charset="0"/>
              </a:rPr>
              <a:t>yeni bir sətir </a:t>
            </a:r>
            <a:r>
              <a:rPr lang="az-Latn-AZ" altLang="en-US" sz="1050" b="1">
                <a:latin typeface="Arial" panose="020B0604020202020204" pitchFamily="34" charset="0"/>
              </a:rPr>
              <a:t>əlavə edir</a:t>
            </a:r>
            <a:r>
              <a:rPr lang="az-Latn-AZ" altLang="en-US" sz="1050"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 zaman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cədvəlində aşağıdakı kimi yeni bir sətir əlavə olunur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(Bizim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cədvəlimizdə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identifikatoruna sahib record olduğu üçün,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find(2)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sətri, bizə həmin recordu verəcək.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Slayd 7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Əvvəlki nümunələrdə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FİRST()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metodundan istifadə etmişdik bu nümunədə isə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FİND()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etdik.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FİRST()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sadəcə birinci elementi verir.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FİND()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isə istədiyimiz elementi seçməyə icazə verir. Bu hər iki metod və buna bənzər bir çox metodun fərqli yazılış formaları var. Ancaq fərqli yazılmalarına baxmayaraq eyni mənanı daşıyırlar.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0F6CC-3D0D-BA04-D8B4-F202F08CF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441758"/>
            <a:ext cx="2894029" cy="1139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08A42-60AA-1CED-5E04-1EC83EA2B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5" y="4437794"/>
            <a:ext cx="2976608" cy="1402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1F0834-4D72-EA85-8A40-12F340947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56" y="4423995"/>
            <a:ext cx="3034165" cy="1430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3B89A0-3CE7-E96C-A013-2AB22CEEED1C}"/>
              </a:ext>
            </a:extLst>
          </p:cNvPr>
          <p:cNvSpPr txBox="1"/>
          <p:nvPr/>
        </p:nvSpPr>
        <p:spPr>
          <a:xfrm>
            <a:off x="91125" y="6055817"/>
            <a:ext cx="12009748" cy="547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Hər iki yazılış eyni işi görür, lakin ikincisi (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attach($tag)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oxunaqlılıq baxımından daha semantik və "Laravel-ə xas" sayılır, çünki model obyekti ilə işləməyə davam edirsən.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Laravel </a:t>
            </a:r>
            <a:r>
              <a:rPr kumimoji="0" lang="en-US" altLang="en-US" sz="105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metodunda model obyektləri veriləndə onların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getKey()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metodunu avtomatik çağırır. Bu metod modelin əsas açarını (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qaytarır.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2A022C5-54C1-605C-CBB0-C16ACE00E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638642"/>
              </p:ext>
            </p:extLst>
          </p:nvPr>
        </p:nvGraphicFramePr>
        <p:xfrm>
          <a:off x="7166533" y="4377757"/>
          <a:ext cx="4807752" cy="1476511"/>
        </p:xfrm>
        <a:graphic>
          <a:graphicData uri="http://schemas.openxmlformats.org/drawingml/2006/table">
            <a:tbl>
              <a:tblPr/>
              <a:tblGrid>
                <a:gridCol w="2403876">
                  <a:extLst>
                    <a:ext uri="{9D8B030D-6E8A-4147-A177-3AD203B41FA5}">
                      <a16:colId xmlns:a16="http://schemas.microsoft.com/office/drawing/2014/main" val="347354229"/>
                    </a:ext>
                  </a:extLst>
                </a:gridCol>
                <a:gridCol w="2403876">
                  <a:extLst>
                    <a:ext uri="{9D8B030D-6E8A-4147-A177-3AD203B41FA5}">
                      <a16:colId xmlns:a16="http://schemas.microsoft.com/office/drawing/2014/main" val="3492732808"/>
                    </a:ext>
                  </a:extLst>
                </a:gridCol>
              </a:tblGrid>
              <a:tr h="390139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/>
                        <a:t>Yazılış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u="none"/>
                        <a:t>Laravel-in etdiyi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113172"/>
                  </a:ext>
                </a:extLst>
              </a:tr>
              <a:tr h="543186">
                <a:tc>
                  <a:txBody>
                    <a:bodyPr/>
                    <a:lstStyle/>
                    <a:p>
                      <a:r>
                        <a:rPr lang="sv-SE" sz="1200"/>
                        <a:t>$post-&gt;tags()-&gt;attach($tag-&gt;id)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$tag-&gt;id </a:t>
                      </a:r>
                      <a:r>
                        <a:rPr lang="en-US" sz="1200"/>
                        <a:t>dəyərini birbaşa pivot cədvələ yazır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820008"/>
                  </a:ext>
                </a:extLst>
              </a:tr>
              <a:tr h="543186">
                <a:tc>
                  <a:txBody>
                    <a:bodyPr/>
                    <a:lstStyle/>
                    <a:p>
                      <a:r>
                        <a:rPr lang="en-US" sz="1200"/>
                        <a:t>$post-&gt;tags()-&gt;attach($tag)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Laravel avtomatik </a:t>
                      </a:r>
                      <a:r>
                        <a:rPr lang="en-US" sz="1200" b="1"/>
                        <a:t>$tag-&gt;id</a:t>
                      </a:r>
                      <a:r>
                        <a:rPr lang="en-US" sz="1200"/>
                        <a:t>-i oxuyur və istifadə edir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386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107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CB7A-E02E-465C-775E-43C13E044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EE032-DFA0-04DF-3628-FF861F3C0F41}"/>
              </a:ext>
            </a:extLst>
          </p:cNvPr>
          <p:cNvSpPr txBox="1"/>
          <p:nvPr/>
        </p:nvSpPr>
        <p:spPr>
          <a:xfrm>
            <a:off x="217714" y="170205"/>
            <a:ext cx="7408571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EF0000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metodunu və onun müxtəlif istifadə formalarını dərindən izah edək.</a:t>
            </a:r>
          </a:p>
          <a:p>
            <a:pPr>
              <a:lnSpc>
                <a:spcPct val="150000"/>
              </a:lnSpc>
              <a:buNone/>
            </a:pP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attach([ ])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arasındakı fərq nədir?</a:t>
            </a:r>
          </a:p>
          <a:p>
            <a:pPr>
              <a:lnSpc>
                <a:spcPct val="150000"/>
              </a:lnSpc>
              <a:buNone/>
            </a:pP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metodu belongsToMany əlaqəsində iki model arasında əlaqə yaratmaq üçün istifadə olunur. Bu, pivot cədvələ yeni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sətir əlavə edir.</a:t>
            </a:r>
          </a:p>
          <a:p>
            <a:pPr>
              <a:lnSpc>
                <a:spcPct val="150000"/>
              </a:lnSpc>
              <a:buNone/>
            </a:pP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attach([ ])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Bu zaman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cədvəlinə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bir neçə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 əlavə olunur: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3C49-8EBA-9E9A-6DC1-64DC9C61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8552"/>
            <a:ext cx="3903791" cy="3709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31192-A1C2-059A-5148-02457243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01" y="5406340"/>
            <a:ext cx="4655616" cy="1451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5D0EA4-0D9F-CB09-F2D1-81197139C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627" y="0"/>
            <a:ext cx="2783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46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3FA9-CF0F-C791-5045-FA866B56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7A228-5898-088F-A5D2-C3B83EA34FB9}"/>
              </a:ext>
            </a:extLst>
          </p:cNvPr>
          <p:cNvSpPr txBox="1"/>
          <p:nvPr/>
        </p:nvSpPr>
        <p:spPr>
          <a:xfrm>
            <a:off x="217714" y="255046"/>
            <a:ext cx="11756571" cy="395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attach(     [    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$id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=&gt;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[ 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'pivot_field'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=&gt; </a:t>
            </a:r>
            <a:r>
              <a:rPr kumimoji="0" lang="en-US" altLang="en-US" sz="1300" b="1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value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  ]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    ]     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Əlavə dəyərlərlə (pivot column)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pivot cədvəldə əlavə sütunlar varsa (məs: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assigned_at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status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belə əlavə edə bilərsən: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Bu halda Laravel aşağıdakı kimi </a:t>
            </a:r>
            <a:r>
              <a:rPr lang="en-US" altLang="en-US" sz="1300" b="1">
                <a:latin typeface="Arial" panose="020B0604020202020204" pitchFamily="34" charset="0"/>
              </a:rPr>
              <a:t>post_tag</a:t>
            </a:r>
            <a:r>
              <a:rPr lang="en-US" altLang="en-US" sz="1300">
                <a:latin typeface="Arial" panose="020B0604020202020204" pitchFamily="34" charset="0"/>
              </a:rPr>
              <a:t>-a data yazacaq: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A41BE-C951-F689-C972-1FC746B3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" y="1465424"/>
            <a:ext cx="6077798" cy="143847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074297-BA24-5DD8-C041-DABE3B989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82384"/>
              </p:ext>
            </p:extLst>
          </p:nvPr>
        </p:nvGraphicFramePr>
        <p:xfrm>
          <a:off x="217714" y="4114277"/>
          <a:ext cx="10491136" cy="1664352"/>
        </p:xfrm>
        <a:graphic>
          <a:graphicData uri="http://schemas.openxmlformats.org/drawingml/2006/table">
            <a:tbl>
              <a:tblPr/>
              <a:tblGrid>
                <a:gridCol w="2622784">
                  <a:extLst>
                    <a:ext uri="{9D8B030D-6E8A-4147-A177-3AD203B41FA5}">
                      <a16:colId xmlns:a16="http://schemas.microsoft.com/office/drawing/2014/main" val="4192316533"/>
                    </a:ext>
                  </a:extLst>
                </a:gridCol>
                <a:gridCol w="2622784">
                  <a:extLst>
                    <a:ext uri="{9D8B030D-6E8A-4147-A177-3AD203B41FA5}">
                      <a16:colId xmlns:a16="http://schemas.microsoft.com/office/drawing/2014/main" val="1174307576"/>
                    </a:ext>
                  </a:extLst>
                </a:gridCol>
                <a:gridCol w="2622784">
                  <a:extLst>
                    <a:ext uri="{9D8B030D-6E8A-4147-A177-3AD203B41FA5}">
                      <a16:colId xmlns:a16="http://schemas.microsoft.com/office/drawing/2014/main" val="3066984981"/>
                    </a:ext>
                  </a:extLst>
                </a:gridCol>
                <a:gridCol w="2622784">
                  <a:extLst>
                    <a:ext uri="{9D8B030D-6E8A-4147-A177-3AD203B41FA5}">
                      <a16:colId xmlns:a16="http://schemas.microsoft.com/office/drawing/2014/main" val="2756213931"/>
                    </a:ext>
                  </a:extLst>
                </a:gridCol>
              </a:tblGrid>
              <a:tr h="554784"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assigned_at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70495"/>
                  </a:ext>
                </a:extLst>
              </a:tr>
              <a:tr h="554784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2025-05-03 12:00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547233"/>
                  </a:ext>
                </a:extLst>
              </a:tr>
              <a:tr h="554784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2025-05-03 12:00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pending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544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679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AB6C9-C1E1-1D99-ED60-6CA246F8B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0888E-03E4-F56D-E209-C936A83398BD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8191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95D2C-A400-548F-0BA0-98F9B0F8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938CDD-4F28-7BBB-5A39-F68E4A664418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743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C314A-A4DF-AB41-2D1B-C2612038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F97FE4-D18C-CA24-DE2C-BFC26A237923}"/>
              </a:ext>
            </a:extLst>
          </p:cNvPr>
          <p:cNvSpPr txBox="1"/>
          <p:nvPr/>
        </p:nvSpPr>
        <p:spPr>
          <a:xfrm>
            <a:off x="217714" y="255046"/>
            <a:ext cx="8616229" cy="515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əlaqələrində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detach()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sync()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toggle()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withPivot()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metodlarının hər birini müqayisəli və praktiki şəkildə izah edim.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detach() 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az-Latn-AZ" altLang="en-US" sz="1300">
                <a:latin typeface="Arial" panose="020B0604020202020204" pitchFamily="34" charset="0"/>
              </a:rPr>
              <a:t>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 model arasındakı əlaqəni silir, yəni pivot cədvəldən sətiri silir.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Birdən çox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Hamısını silmək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36D9D-9934-FEC7-0DDC-ADFBBC0C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913"/>
            <a:ext cx="5296415" cy="876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C6015-B0E7-9FB6-2D36-A3BCD340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74091"/>
            <a:ext cx="5296414" cy="564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B4717F-7284-BA91-85CA-05405A130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811665"/>
            <a:ext cx="5296414" cy="612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C2B16B-B831-89F1-0B87-DB47415FE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4943" y="-14967"/>
            <a:ext cx="317705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4BB846-F86B-5EFC-BD8E-833AABA3A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914" y="4726842"/>
            <a:ext cx="3356529" cy="21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14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A84F1-7CD8-174E-A99C-FECA450DC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71B3A2-D4AC-C1AD-E70B-654C49312A01}"/>
              </a:ext>
            </a:extLst>
          </p:cNvPr>
          <p:cNvSpPr txBox="1"/>
          <p:nvPr/>
        </p:nvSpPr>
        <p:spPr>
          <a:xfrm>
            <a:off x="217714" y="255046"/>
            <a:ext cx="11756571" cy="3056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Hal-hazırda cədvəldə, </a:t>
            </a:r>
            <a:r>
              <a:rPr lang="az-Latn-AZ" altLang="en-US" sz="1300" b="1">
                <a:latin typeface="Arial" panose="020B0604020202020204" pitchFamily="34" charset="0"/>
              </a:rPr>
              <a:t>1</a:t>
            </a:r>
            <a:r>
              <a:rPr lang="az-Latn-AZ" altLang="en-US" sz="1300">
                <a:latin typeface="Arial" panose="020B0604020202020204" pitchFamily="34" charset="0"/>
              </a:rPr>
              <a:t>,</a:t>
            </a:r>
            <a:r>
              <a:rPr lang="az-Latn-AZ" altLang="en-US" sz="1300" b="1">
                <a:latin typeface="Arial" panose="020B0604020202020204" pitchFamily="34" charset="0"/>
              </a:rPr>
              <a:t>3</a:t>
            </a:r>
            <a:r>
              <a:rPr lang="az-Latn-AZ" altLang="en-US" sz="1300">
                <a:latin typeface="Arial" panose="020B0604020202020204" pitchFamily="34" charset="0"/>
              </a:rPr>
              <a:t>,</a:t>
            </a:r>
            <a:r>
              <a:rPr lang="az-Latn-AZ" altLang="en-US" sz="1300" b="1">
                <a:latin typeface="Arial" panose="020B0604020202020204" pitchFamily="34" charset="0"/>
              </a:rPr>
              <a:t>4</a:t>
            </a:r>
            <a:r>
              <a:rPr lang="az-Latn-AZ" altLang="en-US" sz="1300">
                <a:latin typeface="Arial" panose="020B0604020202020204" pitchFamily="34" charset="0"/>
              </a:rPr>
              <a:t>  İD-li sütunlar vardır.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sync()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az-Latn-AZ" altLang="en-US" sz="1300">
                <a:latin typeface="Arial" panose="020B0604020202020204" pitchFamily="34" charset="0"/>
              </a:rPr>
              <a:t>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laqələri sinxronlaşdırır → yəni: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sync()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metodunda qeyd edilən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 pivotda qalır,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Digər bütün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köhnə əlaqələr silinir,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lang="az-Latn-AZ" altLang="en-US" sz="1300">
                <a:latin typeface="Arial" panose="020B0604020202020204" pitchFamily="34" charset="0"/>
              </a:rPr>
              <a:t>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 varsa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onlarda pivot cədvələ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əlavə edilir.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az-Latn-AZ" altLang="en-US" sz="1300" b="1">
                <a:latin typeface="Arial" panose="020B0604020202020204" pitchFamily="34" charset="0"/>
              </a:rPr>
              <a:t>Məsələn</a:t>
            </a:r>
            <a:r>
              <a:rPr lang="az-Latn-AZ" altLang="en-US" sz="1300">
                <a:latin typeface="Arial" panose="020B0604020202020204" pitchFamily="34" charset="0"/>
              </a:rPr>
              <a:t>: Aşağı şəkildəki kimi yazıldıqda, </a:t>
            </a:r>
            <a:r>
              <a:rPr lang="az-Latn-AZ" altLang="en-US" sz="1300" b="1">
                <a:latin typeface="Arial" panose="020B0604020202020204" pitchFamily="34" charset="0"/>
              </a:rPr>
              <a:t>3 və 4 </a:t>
            </a:r>
            <a:r>
              <a:rPr lang="az-Latn-AZ" altLang="en-US" sz="1300">
                <a:solidFill>
                  <a:srgbClr val="00B050"/>
                </a:solidFill>
                <a:latin typeface="Arial" panose="020B0604020202020204" pitchFamily="34" charset="0"/>
              </a:rPr>
              <a:t>silinəcək</a:t>
            </a:r>
            <a:r>
              <a:rPr lang="az-Latn-AZ" altLang="en-US" sz="1300">
                <a:latin typeface="Arial" panose="020B0604020202020204" pitchFamily="34" charset="0"/>
              </a:rPr>
              <a:t>, </a:t>
            </a:r>
            <a:r>
              <a:rPr lang="az-Latn-AZ" altLang="en-US" sz="1300" b="1">
                <a:latin typeface="Arial" panose="020B0604020202020204" pitchFamily="34" charset="0"/>
              </a:rPr>
              <a:t>1</a:t>
            </a:r>
            <a:r>
              <a:rPr lang="az-Latn-AZ" altLang="en-US" sz="1300">
                <a:latin typeface="Arial" panose="020B0604020202020204" pitchFamily="34" charset="0"/>
              </a:rPr>
              <a:t> </a:t>
            </a:r>
            <a:r>
              <a:rPr lang="az-Latn-AZ" altLang="en-US" sz="1300">
                <a:solidFill>
                  <a:srgbClr val="00B0F0"/>
                </a:solidFill>
                <a:latin typeface="Arial" panose="020B0604020202020204" pitchFamily="34" charset="0"/>
              </a:rPr>
              <a:t>qalacaq</a:t>
            </a:r>
            <a:r>
              <a:rPr lang="az-Latn-AZ" altLang="en-US" sz="1300">
                <a:latin typeface="Arial" panose="020B0604020202020204" pitchFamily="34" charset="0"/>
              </a:rPr>
              <a:t>, </a:t>
            </a:r>
            <a:r>
              <a:rPr lang="az-Latn-AZ" altLang="en-US" sz="1300" b="1">
                <a:latin typeface="Arial" panose="020B0604020202020204" pitchFamily="34" charset="0"/>
              </a:rPr>
              <a:t>5 və 8 </a:t>
            </a:r>
            <a:r>
              <a:rPr lang="az-Latn-AZ" altLang="en-US" sz="1300">
                <a:solidFill>
                  <a:srgbClr val="7030A0"/>
                </a:solidFill>
                <a:latin typeface="Arial" panose="020B0604020202020204" pitchFamily="34" charset="0"/>
              </a:rPr>
              <a:t>əlavə ediləcək</a:t>
            </a:r>
            <a:r>
              <a:rPr lang="az-Latn-AZ" altLang="en-US" sz="1300">
                <a:latin typeface="Arial" panose="020B0604020202020204" pitchFamily="34" charset="0"/>
              </a:rPr>
              <a:t>. </a:t>
            </a:r>
            <a:r>
              <a:rPr lang="az-Latn-AZ" altLang="en-US" sz="1300" b="1">
                <a:latin typeface="Arial" panose="020B0604020202020204" pitchFamily="34" charset="0"/>
              </a:rPr>
              <a:t>sync() </a:t>
            </a:r>
            <a:r>
              <a:rPr lang="az-Latn-AZ" altLang="en-US" sz="1300">
                <a:latin typeface="Arial" panose="020B0604020202020204" pitchFamily="34" charset="0"/>
              </a:rPr>
              <a:t>metodu təkrar-təkrar çağrılsa belə proqram xəta vermir. Ancaq </a:t>
            </a:r>
            <a:r>
              <a:rPr lang="az-Latn-AZ" altLang="en-US" sz="1300" b="1">
                <a:latin typeface="Arial" panose="020B0604020202020204" pitchFamily="34" charset="0"/>
              </a:rPr>
              <a:t>attach() </a:t>
            </a:r>
            <a:r>
              <a:rPr lang="az-Latn-AZ" altLang="en-US" sz="1300">
                <a:latin typeface="Arial" panose="020B0604020202020204" pitchFamily="34" charset="0"/>
              </a:rPr>
              <a:t>metodu sadəcə əlavə etdiyi üçün, təkrar çağrıldığında </a:t>
            </a:r>
            <a:r>
              <a:rPr lang="az-Latn-AZ" altLang="en-US" sz="1300" b="1">
                <a:latin typeface="Arial" panose="020B0604020202020204" pitchFamily="34" charset="0"/>
              </a:rPr>
              <a:t>dublicate</a:t>
            </a:r>
            <a:r>
              <a:rPr lang="az-Latn-AZ" altLang="en-US" sz="1300">
                <a:latin typeface="Arial" panose="020B0604020202020204" pitchFamily="34" charset="0"/>
              </a:rPr>
              <a:t> xətası verir.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22963-B401-CB00-7F76-7DE89A72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840" y="0"/>
            <a:ext cx="4592160" cy="2168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F31E1-34A8-AC88-4B2A-789C42A86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3758939"/>
            <a:ext cx="3223070" cy="2574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7B3E0-C493-4150-C5C7-DEB5D067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871" y="3758939"/>
            <a:ext cx="5462663" cy="2574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836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EFA03-4133-A022-1CB6-C6856655C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B87A14-2C4B-D3D4-6E1F-3C3728990C71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sync()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</a:t>
            </a:r>
            <a:r>
              <a:rPr lang="az-Latn-AZ" altLang="en-US" sz="1300">
                <a:latin typeface="Arial" panose="020B0604020202020204" pitchFamily="34" charset="0"/>
              </a:rPr>
              <a:t>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lavə dəyərlərlə: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3A7F2-AB12-2941-2BC5-F9CB61A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340"/>
            <a:ext cx="350568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2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B5A03-2600-8C2B-39E3-339AAAC51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FE43E-7635-DFA4-5765-D22EC160F8D7}"/>
              </a:ext>
            </a:extLst>
          </p:cNvPr>
          <p:cNvSpPr txBox="1"/>
          <p:nvPr/>
        </p:nvSpPr>
        <p:spPr>
          <a:xfrm>
            <a:off x="217714" y="255046"/>
            <a:ext cx="11756571" cy="275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toggle()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toggle</a:t>
            </a:r>
            <a:r>
              <a:rPr lang="az-Latn-AZ" altLang="en-US" sz="1300" b="1">
                <a:latin typeface="Arial" panose="020B0604020202020204" pitchFamily="34" charset="0"/>
              </a:rPr>
              <a:t>() </a:t>
            </a:r>
            <a:r>
              <a:rPr lang="az-Latn-AZ" altLang="en-US" sz="1300">
                <a:latin typeface="Arial" panose="020B0604020202020204" pitchFamily="34" charset="0"/>
              </a:rPr>
              <a:t>metodunda yazılan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 artıq cədvəldə varsa, onda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həmin identifikatorlar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sili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nəcək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həmin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identifikatorlar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cədvəldə </a:t>
            </a:r>
            <a:r>
              <a:rPr lang="az-Latn-AZ" altLang="en-US" sz="1300">
                <a:latin typeface="Arial" panose="020B0604020202020204" pitchFamily="34" charset="0"/>
              </a:rPr>
              <a:t>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oxdursa → əlavə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ediləcək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metod demək olarki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detach()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birləşməsidir.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toggle() </a:t>
            </a:r>
            <a:r>
              <a:rPr lang="az-Latn-AZ" altLang="en-US" sz="1300">
                <a:latin typeface="Arial" panose="020B0604020202020204" pitchFamily="34" charset="0"/>
              </a:rPr>
              <a:t>metodunu təkrar işə saldıqda </a:t>
            </a:r>
            <a:r>
              <a:rPr lang="az-Latn-AZ" altLang="en-US" sz="1300" b="1">
                <a:latin typeface="Arial" panose="020B0604020202020204" pitchFamily="34" charset="0"/>
              </a:rPr>
              <a:t>9</a:t>
            </a:r>
            <a:r>
              <a:rPr lang="az-Latn-AZ" altLang="en-US" sz="1300">
                <a:latin typeface="Arial" panose="020B0604020202020204" pitchFamily="34" charset="0"/>
              </a:rPr>
              <a:t> silinəcək, </a:t>
            </a:r>
            <a:r>
              <a:rPr lang="az-Latn-AZ" altLang="en-US" sz="1300" b="1">
                <a:latin typeface="Arial" panose="020B0604020202020204" pitchFamily="34" charset="0"/>
              </a:rPr>
              <a:t>1,5,8</a:t>
            </a:r>
            <a:r>
              <a:rPr lang="az-Latn-AZ" altLang="en-US" sz="1300">
                <a:latin typeface="Arial" panose="020B0604020202020204" pitchFamily="34" charset="0"/>
              </a:rPr>
              <a:t> əlavə ediləcək.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4A1B9-16A7-68BA-0366-AC1A346DE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1837"/>
            <a:ext cx="4458322" cy="3496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4D54EF-DC1A-21B0-9037-6C4E4E9C9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24" y="3361837"/>
            <a:ext cx="7425476" cy="3496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653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C1EF6-D1EB-CA2F-51F4-7201D8C0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93B33C-F18F-D7F8-2978-4D6225CA77CD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İndi ilk öncə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adında bir cədvəl yaradaq.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cədvəli: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az-Latn-AZ" altLang="en-US" sz="1300" b="1">
                <a:latin typeface="Arial" panose="020B0604020202020204" pitchFamily="34" charset="0"/>
              </a:rPr>
              <a:t>Manul</a:t>
            </a:r>
            <a:r>
              <a:rPr lang="az-Latn-AZ" altLang="en-US" sz="1300">
                <a:latin typeface="Arial" panose="020B0604020202020204" pitchFamily="34" charset="0"/>
              </a:rPr>
              <a:t> olaraq doldura bilərik.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az-Latn-AZ" altLang="en-US" sz="1300">
                <a:latin typeface="Arial" panose="020B0604020202020204" pitchFamily="34" charset="0"/>
              </a:rPr>
              <a:t>Yaxud </a:t>
            </a:r>
            <a:r>
              <a:rPr lang="az-Latn-AZ" altLang="en-US" sz="1300" b="1">
                <a:latin typeface="Arial" panose="020B0604020202020204" pitchFamily="34" charset="0"/>
              </a:rPr>
              <a:t>Seeder</a:t>
            </a:r>
            <a:r>
              <a:rPr lang="az-Latn-AZ" altLang="en-US" sz="1300">
                <a:latin typeface="Arial" panose="020B0604020202020204" pitchFamily="34" charset="0"/>
              </a:rPr>
              <a:t> istifadə edə bilərik. Mən </a:t>
            </a:r>
            <a:r>
              <a:rPr lang="az-Latn-AZ" altLang="en-US" sz="1300" b="1">
                <a:latin typeface="Arial" panose="020B0604020202020204" pitchFamily="34" charset="0"/>
              </a:rPr>
              <a:t>Seeder</a:t>
            </a:r>
            <a:r>
              <a:rPr lang="az-Latn-AZ" altLang="en-US" sz="1300">
                <a:latin typeface="Arial" panose="020B0604020202020204" pitchFamily="34" charset="0"/>
              </a:rPr>
              <a:t> istifadə edəcəm tez olması üçün.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914C1-EAD5-B802-983F-614A12C6B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44" y="2300140"/>
            <a:ext cx="10288055" cy="45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7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55ABF-A6A7-DAD4-248D-4187D64A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7042FD-1930-5660-E82E-2F3610E8495C}"/>
              </a:ext>
            </a:extLst>
          </p:cNvPr>
          <p:cNvSpPr txBox="1"/>
          <p:nvPr/>
        </p:nvSpPr>
        <p:spPr>
          <a:xfrm>
            <a:off x="217714" y="255046"/>
            <a:ext cx="11756571" cy="3679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withPivot() </a:t>
            </a:r>
            <a:r>
              <a:rPr lang="az-Latn-AZ" sz="1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az-Latn-AZ" sz="140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 metod </a:t>
            </a:r>
            <a:r>
              <a:rPr kumimoji="0" lang="en-US" altLang="en-US" sz="13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əlaqələrində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pivot cədvəlindəki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əlavə sütunları istifadə edə bilmək üçün istifadə olunur.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Nə vaxt istifadə edilir: Pivot cədvəldə əlavə məlumat saxlamaq istədikdə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Məsələn,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posts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arasında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post_tag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pivot cədvəlimiz var və ora əlavə olaraq aşağıdakı kimi əlavə sütun əlavə etdik deyək ( hələki etmirik sadəcə bu haqqda oxuyuruq - 55ci sətrdən əlavə etməyə başlayacağıq ):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Pivot Cədvəl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post_tag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 Bu məlumatlar nə vaxt əlaqə quruldu, status nədir kimi əlavə informasiyalardır. )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059015-ACDE-5707-BD65-7658F876E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964262"/>
              </p:ext>
            </p:extLst>
          </p:nvPr>
        </p:nvGraphicFramePr>
        <p:xfrm>
          <a:off x="217714" y="3085008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2311083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6380109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153513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186097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post_id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assigned_at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790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2024-05-01 12:00:00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486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inactive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2024-05-02 10:20:00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69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222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F3656-A434-35C0-0216-0CC5E23D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D1F1E-8612-6445-3B21-AA85A6A96804}"/>
              </a:ext>
            </a:extLst>
          </p:cNvPr>
          <p:cNvSpPr txBox="1"/>
          <p:nvPr/>
        </p:nvSpPr>
        <p:spPr>
          <a:xfrm>
            <a:off x="217714" y="255046"/>
            <a:ext cx="11756571" cy="6356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belongsToMany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əlaqələrində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olaraq yalnız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-ləri gətirir. Yəni sən əlavə sütunları açıq şəkildə istəməsən, Laravel bu məlumatları gətirməyəcək.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Post modelində (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app\Models\Post.php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İstifadə edərkən: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$tag-&gt;pivot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cədvəlindəki sətiri təmsil edir.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$tag-&gt;name;</a:t>
            </a:r>
            <a:r>
              <a:rPr lang="az-Latn-AZ" altLang="en-US" sz="1300">
                <a:latin typeface="Arial" panose="020B0604020202020204" pitchFamily="34" charset="0"/>
              </a:rPr>
              <a:t>		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tag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cədvəlindəki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</a:t>
            </a:r>
            <a:endParaRPr lang="az-Latn-AZ" altLang="en-US" sz="1300" b="1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$tag-&gt;pivot-&gt;status;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	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pivot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cədvəldəki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status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$tag-&gt;pivot-&gt;assigned_at;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pivot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cədvəldəki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assigned_at</a:t>
            </a: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0711A-D124-EB63-3952-81AE1855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34497"/>
            <a:ext cx="4901938" cy="995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C8845-B48A-36CA-DDD0-9ABC396E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1"/>
            <a:ext cx="4901938" cy="16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74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402FC-0BDC-5E6D-0331-FF685FA7E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5E3297-EB38-6444-6213-1D52CB5BAD20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withPivot()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yazmasan nə olur</a:t>
            </a:r>
            <a:r>
              <a:rPr lang="az-Latn-AZ" altLang="en-US" sz="1300">
                <a:latin typeface="Arial" panose="020B0604020202020204" pitchFamily="34" charset="0"/>
              </a:rPr>
              <a:t>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$tag-&gt;pivot-&gt;status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undefined property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xətası verəcək.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bu sütunları heç yükləmir.</a:t>
            </a:r>
          </a:p>
        </p:txBody>
      </p:sp>
    </p:spTree>
    <p:extLst>
      <p:ext uri="{BB962C8B-B14F-4D97-AF65-F5344CB8AC3E}">
        <p14:creationId xmlns:p14="http://schemas.microsoft.com/office/powerpoint/2010/main" val="1197704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F50D7-0039-A3DA-39CE-E1AAC14AD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F16A20-5B4A-9095-3A78-6217B445B014}"/>
              </a:ext>
            </a:extLst>
          </p:cNvPr>
          <p:cNvSpPr txBox="1"/>
          <p:nvPr/>
        </p:nvSpPr>
        <p:spPr>
          <a:xfrm>
            <a:off x="217714" y="255046"/>
            <a:ext cx="11756571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-&gt;withTimestamps()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az-Latn-AZ" altLang="en-US" sz="1300">
                <a:latin typeface="Arial" panose="020B0604020202020204" pitchFamily="34" charset="0"/>
              </a:rPr>
              <a:t>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created_at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updated_at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varsa və onların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avtomatik doldurulmasını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istəyirsənsə, bunu da əlavə edə bilərsən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( 55ci sətrdən əlavə etməyə başlaya bilərik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F507A-BAA6-9C9A-F3F5-7B927C19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331955"/>
            <a:ext cx="5706271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74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12A61-7161-7EAC-9E87-F9A0056B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B8FD73-1FBE-27AF-B4AA-2738507B5E23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5106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CEFB1-CE29-DC5A-9F29-604A32B8E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73D1F7-28CB-2D46-E65D-68437573D8CC}"/>
              </a:ext>
            </a:extLst>
          </p:cNvPr>
          <p:cNvSpPr txBox="1"/>
          <p:nvPr/>
        </p:nvSpPr>
        <p:spPr>
          <a:xfrm>
            <a:off x="76312" y="151351"/>
            <a:ext cx="4420274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</a:t>
            </a:r>
            <a:r>
              <a:rPr lang="az-Latn-AZ" altLang="en-US" sz="1300" b="1">
                <a:latin typeface="Arial" panose="020B0604020202020204" pitchFamily="34" charset="0"/>
              </a:rPr>
              <a:t>post_tag </a:t>
            </a:r>
            <a:r>
              <a:rPr lang="az-Latn-AZ" altLang="en-US" sz="1300" b="1">
                <a:solidFill>
                  <a:srgbClr val="0070C0"/>
                </a:solidFill>
                <a:latin typeface="Arial" panose="020B0604020202020204" pitchFamily="34" charset="0"/>
              </a:rPr>
              <a:t>pivot</a:t>
            </a:r>
            <a:r>
              <a:rPr lang="az-Latn-AZ" altLang="en-US" sz="1300">
                <a:latin typeface="Arial" panose="020B0604020202020204" pitchFamily="34" charset="0"/>
              </a:rPr>
              <a:t> cədvəlinə </a:t>
            </a:r>
            <a:r>
              <a:rPr lang="az-Latn-AZ" altLang="en-US" sz="1300" b="1">
                <a:latin typeface="Arial" panose="020B0604020202020204" pitchFamily="34" charset="0"/>
              </a:rPr>
              <a:t>2</a:t>
            </a:r>
            <a:r>
              <a:rPr lang="az-Latn-AZ" altLang="en-US" sz="1300">
                <a:latin typeface="Arial" panose="020B0604020202020204" pitchFamily="34" charset="0"/>
              </a:rPr>
              <a:t> yeni sütun əlavə edirik.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Sonra </a:t>
            </a:r>
            <a:r>
              <a:rPr lang="az-Latn-AZ" altLang="en-US" sz="1300" b="1">
                <a:latin typeface="Arial" panose="020B0604020202020204" pitchFamily="34" charset="0"/>
              </a:rPr>
              <a:t>migration</a:t>
            </a:r>
            <a:r>
              <a:rPr lang="az-Latn-AZ" altLang="en-US" sz="1300">
                <a:latin typeface="Arial" panose="020B0604020202020204" pitchFamily="34" charset="0"/>
              </a:rPr>
              <a:t> -nı yenidən başladırıq.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0CEAA-176B-9A4E-9594-7114ECDCA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51" y="0"/>
            <a:ext cx="759404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7F39A-68D4-C180-4152-C55B4EFED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2" y="1253766"/>
            <a:ext cx="4024348" cy="1579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283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8444F-9BCC-8211-BA09-EA0391776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C6976B-A18B-B506-D59D-5E9DD3D41276}"/>
              </a:ext>
            </a:extLst>
          </p:cNvPr>
          <p:cNvSpPr txBox="1"/>
          <p:nvPr/>
        </p:nvSpPr>
        <p:spPr>
          <a:xfrm>
            <a:off x="217715" y="255046"/>
            <a:ext cx="2666888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200">
                <a:latin typeface="Arial" panose="020B0604020202020204" pitchFamily="34" charset="0"/>
              </a:rPr>
              <a:t>Sonra </a:t>
            </a:r>
            <a:r>
              <a:rPr lang="az-Latn-AZ" altLang="en-US" sz="1200" b="1">
                <a:latin typeface="Arial" panose="020B0604020202020204" pitchFamily="34" charset="0"/>
              </a:rPr>
              <a:t>Post</a:t>
            </a:r>
            <a:r>
              <a:rPr lang="az-Latn-AZ" altLang="en-US" sz="1200">
                <a:latin typeface="Arial" panose="020B0604020202020204" pitchFamily="34" charset="0"/>
              </a:rPr>
              <a:t> modelinə </a:t>
            </a:r>
            <a:r>
              <a:rPr lang="az-Latn-AZ" altLang="en-US" sz="1200" b="1">
                <a:latin typeface="Arial" panose="020B0604020202020204" pitchFamily="34" charset="0"/>
              </a:rPr>
              <a:t>withPivot( ) </a:t>
            </a:r>
            <a:r>
              <a:rPr lang="az-Latn-AZ" altLang="en-US" sz="1200">
                <a:latin typeface="Arial" panose="020B0604020202020204" pitchFamily="34" charset="0"/>
              </a:rPr>
              <a:t>və </a:t>
            </a:r>
            <a:r>
              <a:rPr lang="az-Latn-AZ" altLang="en-US" sz="1200" b="1">
                <a:latin typeface="Arial" panose="020B0604020202020204" pitchFamily="34" charset="0"/>
              </a:rPr>
              <a:t>withTimestamps( )</a:t>
            </a:r>
            <a:r>
              <a:rPr lang="az-Latn-AZ" altLang="en-US" sz="1200">
                <a:latin typeface="Arial" panose="020B0604020202020204" pitchFamily="34" charset="0"/>
              </a:rPr>
              <a:t> metodlarını əlavə edirik.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4205B-2B8B-E65E-BE1B-953C9E81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613" y="0"/>
            <a:ext cx="9155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1A208-9C30-8894-56C1-6E039EE46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F7C49D-8A55-F15C-5FBC-92DEDD402A8A}"/>
              </a:ext>
            </a:extLst>
          </p:cNvPr>
          <p:cNvSpPr txBox="1"/>
          <p:nvPr/>
        </p:nvSpPr>
        <p:spPr>
          <a:xfrm>
            <a:off x="217714" y="255046"/>
            <a:ext cx="11756571" cy="3056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Indi is</a:t>
            </a:r>
            <a:r>
              <a:rPr lang="az-Latn-AZ" altLang="en-US" sz="1300">
                <a:latin typeface="Arial" panose="020B0604020202020204" pitchFamily="34" charset="0"/>
              </a:rPr>
              <a:t>ə kontrollerdə, şəkildəki kimi yazırıq və identifikatoru </a:t>
            </a:r>
            <a:r>
              <a:rPr lang="az-Latn-AZ" altLang="en-US" sz="1300" b="1">
                <a:latin typeface="Arial" panose="020B0604020202020204" pitchFamily="34" charset="0"/>
              </a:rPr>
              <a:t>1</a:t>
            </a:r>
            <a:r>
              <a:rPr lang="az-Latn-AZ" altLang="en-US" sz="1300">
                <a:latin typeface="Arial" panose="020B0604020202020204" pitchFamily="34" charset="0"/>
              </a:rPr>
              <a:t> olan </a:t>
            </a:r>
            <a:r>
              <a:rPr lang="az-Latn-AZ" altLang="en-US" sz="1300" b="1">
                <a:latin typeface="Arial" panose="020B0604020202020204" pitchFamily="34" charset="0"/>
              </a:rPr>
              <a:t>postlar</a:t>
            </a:r>
            <a:r>
              <a:rPr lang="az-Latn-AZ" altLang="en-US" sz="1300">
                <a:latin typeface="Arial" panose="020B0604020202020204" pitchFamily="34" charset="0"/>
              </a:rPr>
              <a:t> üçün, </a:t>
            </a:r>
            <a:r>
              <a:rPr lang="az-Latn-AZ" altLang="en-US" sz="1300" b="1">
                <a:latin typeface="Arial" panose="020B0604020202020204" pitchFamily="34" charset="0"/>
              </a:rPr>
              <a:t>1,2,3,4,5,6,7,8,9,10 tag</a:t>
            </a:r>
            <a:r>
              <a:rPr lang="az-Latn-AZ" altLang="en-US" sz="1300">
                <a:latin typeface="Arial" panose="020B0604020202020204" pitchFamily="34" charset="0"/>
              </a:rPr>
              <a:t>-lərini əlavə edirik.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kodları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controller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etmişik ancaq </a:t>
            </a:r>
            <a:r>
              <a:rPr lang="az-Latn-AZ" altLang="en-US" sz="1300" b="1">
                <a:latin typeface="Arial" panose="020B0604020202020204" pitchFamily="34" charset="0"/>
              </a:rPr>
              <a:t>SEEDER</a:t>
            </a:r>
            <a:r>
              <a:rPr lang="az-Latn-AZ" altLang="en-US" sz="1300">
                <a:latin typeface="Arial" panose="020B0604020202020204" pitchFamily="34" charset="0"/>
              </a:rPr>
              <a:t> ilə də, edə bilərik.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işi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vasitəsilə görmək daha təmiz və professional yanaşmadır, 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xüsusən 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məqsədləri üçün.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Növbəti slaydda </a:t>
            </a:r>
            <a:r>
              <a:rPr lang="az-Latn-AZ" altLang="en-US" sz="1300" b="1">
                <a:latin typeface="Arial" panose="020B0604020202020204" pitchFamily="34" charset="0"/>
              </a:rPr>
              <a:t>seeder</a:t>
            </a:r>
            <a:r>
              <a:rPr lang="az-Latn-AZ" altLang="en-US" sz="1300">
                <a:latin typeface="Arial" panose="020B0604020202020204" pitchFamily="34" charset="0"/>
              </a:rPr>
              <a:t> yazmadan əvvəl </a:t>
            </a:r>
            <a:r>
              <a:rPr lang="az-Latn-AZ" altLang="en-US" sz="1300" b="1">
                <a:latin typeface="Arial" panose="020B0604020202020204" pitchFamily="34" charset="0"/>
              </a:rPr>
              <a:t>controlleri</a:t>
            </a:r>
            <a:r>
              <a:rPr lang="az-Latn-AZ" altLang="en-US" sz="1300">
                <a:latin typeface="Arial" panose="020B0604020202020204" pitchFamily="34" charset="0"/>
              </a:rPr>
              <a:t> təmizləyəcəyik.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AE51C-2BD7-84C9-9C71-F7331EFE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991" y="942149"/>
            <a:ext cx="6154009" cy="5915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417A15-1D73-B825-DF78-0D778628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6422"/>
            <a:ext cx="5720098" cy="1651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784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1067C-13C4-F719-78D4-B7815527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C99480-9681-B89A-D122-76D6A831D367}"/>
              </a:ext>
            </a:extLst>
          </p:cNvPr>
          <p:cNvSpPr txBox="1"/>
          <p:nvPr/>
        </p:nvSpPr>
        <p:spPr>
          <a:xfrm>
            <a:off x="217714" y="255046"/>
            <a:ext cx="4269445" cy="5321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yaratmaq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üçün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erminalda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sağdakı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əmri yaz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ırıq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Sonra, isə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faylını düzəldirik ( aşağı sağ şəkil ).</a:t>
            </a:r>
          </a:p>
          <a:p>
            <a:pPr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DatabaseSeeder.php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içində çağırdıqdan sonra, terminalda şəkildəki əmri yazaraq, seeder -ı işə salırıq. Nəticə növbəti slaydda...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CBD30-F7F5-B6DD-5EBF-0DC5CA09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47" y="0"/>
            <a:ext cx="7544853" cy="1295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AF8A58-8959-B5C9-EB88-15218EC0A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41" y="3073138"/>
            <a:ext cx="7573759" cy="37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00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06822-A0A6-877E-98C4-8C61B14EE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AB09C6-B4E8-4894-3E3B-BC77B3F78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52" y="1818572"/>
            <a:ext cx="9373908" cy="5039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1488C-7E6D-303A-D786-B26E22A19B91}"/>
              </a:ext>
            </a:extLst>
          </p:cNvPr>
          <p:cNvSpPr txBox="1"/>
          <p:nvPr/>
        </p:nvSpPr>
        <p:spPr>
          <a:xfrm>
            <a:off x="217714" y="255046"/>
            <a:ext cx="11754327" cy="116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altLang="en-US" sz="1200" b="1">
                <a:latin typeface="Arial" panose="020B0604020202020204" pitchFamily="34" charset="0"/>
              </a:rPr>
              <a:t>4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Diqqət yetirsək görərik ki,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created_at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updated_at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sütunları avtomatik doldurulmadı. Bu, Laravel-də çox yayılmış bir anlaşılmazlıqdır və haqlı olaraq qarışıqlıq yarada bilər. Gəlin səbəbini aydın və müəyyən şəkildə izah edək.</a:t>
            </a:r>
          </a:p>
          <a:p>
            <a:pPr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Sual belədir ki,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withTimestamps() 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niyə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 işləmədi? Cavab növbəti slaydda....</a:t>
            </a:r>
          </a:p>
        </p:txBody>
      </p:sp>
    </p:spTree>
    <p:extLst>
      <p:ext uri="{BB962C8B-B14F-4D97-AF65-F5344CB8AC3E}">
        <p14:creationId xmlns:p14="http://schemas.microsoft.com/office/powerpoint/2010/main" val="137274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B569F-2E93-15E9-EE42-83EF9A6FE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84EE38-C98D-1CC7-150C-BEDA6BAE6E6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TagSeeder</a:t>
            </a:r>
            <a:r>
              <a:rPr lang="az-Latn-AZ" altLang="en-US" sz="1300">
                <a:latin typeface="Arial" panose="020B0604020202020204" pitchFamily="34" charset="0"/>
              </a:rPr>
              <a:t> yaradırıq və </a:t>
            </a:r>
            <a:r>
              <a:rPr lang="az-Latn-AZ" altLang="en-US" sz="1300" b="1">
                <a:latin typeface="Arial" panose="020B0604020202020204" pitchFamily="34" charset="0"/>
              </a:rPr>
              <a:t>DB</a:t>
            </a:r>
            <a:r>
              <a:rPr lang="az-Latn-AZ" altLang="en-US" sz="1300">
                <a:latin typeface="Arial" panose="020B0604020202020204" pitchFamily="34" charset="0"/>
              </a:rPr>
              <a:t> -si yenidən doldururuq.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351C5-3CBF-B442-AED4-ABA245785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297"/>
            <a:ext cx="12192000" cy="58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60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03709-C426-91CA-2BD2-B9A19284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9EF249-4739-3FCF-F9BB-3FBF2C17C463}"/>
              </a:ext>
            </a:extLst>
          </p:cNvPr>
          <p:cNvSpPr txBox="1"/>
          <p:nvPr/>
        </p:nvSpPr>
        <p:spPr>
          <a:xfrm>
            <a:off x="217714" y="255046"/>
            <a:ext cx="11756571" cy="395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withTimestamps()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yalnız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Eloquent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əlaqələri (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attach(), sync() və s.) vasitəsilə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cədvələ yazı yazılarkən,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created_at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updated_at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sütunlarının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doldurulması üçündür.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 bu işləyir: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Amma bu işləmir: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DB::table()-&gt;insert()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Laravel-in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C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ore DB builderidir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withTimestamps()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onunla əlaqəli deyil.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D24F7-3D6E-DC40-DC94-0ACA5656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923"/>
            <a:ext cx="5525271" cy="543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4FF11-DFC4-3CBA-494C-6934042E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8202"/>
            <a:ext cx="651600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28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685C8-AB1F-A7D9-C7E8-DEDBA77A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325A71-901F-4D6D-D486-BEF03FAF7367}"/>
              </a:ext>
            </a:extLst>
          </p:cNvPr>
          <p:cNvSpPr txBox="1"/>
          <p:nvPr/>
        </p:nvSpPr>
        <p:spPr>
          <a:xfrm>
            <a:off x="217714" y="255046"/>
            <a:ext cx="11756571" cy="5152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Həll Yolları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Variant 1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Eloquent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istifadə et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vasitəsilə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attach()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çağır: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 zaman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withTimestamps()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işləyəcək və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created_at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updated_at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sahələri avtomatik yazılacaq (mən belə etdim).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Variant 2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olaraq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timestamp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-ləri daxil et Əgər mütləq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DB::table()-&gt;insert()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edəcəksənsə, aşağıdakı kimi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created_at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updated_at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sahələrini əlavə özün daxil etməlisən: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D63EE-3C5E-5445-D8CB-AEC8F879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5500907"/>
            <a:ext cx="7192593" cy="1357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5DE90-5879-C587-7409-9697726E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1108130"/>
            <a:ext cx="3046605" cy="34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78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87E15-75E9-E374-89B7-DB9909F2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569D96-A6F1-7947-0E50-785D8E3747A8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Dataları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Seed</a:t>
            </a:r>
            <a:r>
              <a:rPr lang="az-Latn-AZ" altLang="en-US" sz="1300" b="1">
                <a:latin typeface="Arial" panose="020B0604020202020204" pitchFamily="34" charset="0"/>
              </a:rPr>
              <a:t>er</a:t>
            </a:r>
            <a:r>
              <a:rPr lang="az-Latn-AZ" altLang="en-US" sz="1300">
                <a:latin typeface="Arial" panose="020B0604020202020204" pitchFamily="34" charset="0"/>
              </a:rPr>
              <a:t> ilə əlavə etdikdən sonra, </a:t>
            </a:r>
            <a:r>
              <a:rPr lang="az-Latn-AZ" altLang="en-US" sz="1300" b="1">
                <a:latin typeface="Arial" panose="020B0604020202020204" pitchFamily="34" charset="0"/>
              </a:rPr>
              <a:t>controller</a:t>
            </a:r>
            <a:r>
              <a:rPr lang="az-Latn-AZ" altLang="en-US" sz="1300">
                <a:latin typeface="Arial" panose="020B0604020202020204" pitchFamily="34" charset="0"/>
              </a:rPr>
              <a:t> -də çağırıb, </a:t>
            </a:r>
            <a:r>
              <a:rPr lang="az-Latn-AZ" altLang="en-US" sz="1300" b="1">
                <a:latin typeface="Arial" panose="020B0604020202020204" pitchFamily="34" charset="0"/>
              </a:rPr>
              <a:t>şablona</a:t>
            </a:r>
            <a:r>
              <a:rPr lang="az-Latn-AZ" altLang="en-US" sz="1300">
                <a:latin typeface="Arial" panose="020B0604020202020204" pitchFamily="34" charset="0"/>
              </a:rPr>
              <a:t> göndəririk.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A558A-1877-1FEA-FF4A-E0D17418A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133"/>
            <a:ext cx="12192000" cy="54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728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08CC5-EE21-4BCF-2B17-6550BCB27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F44DA4-5A3F-067F-167E-072FB73942A8}"/>
              </a:ext>
            </a:extLst>
          </p:cNvPr>
          <p:cNvSpPr txBox="1"/>
          <p:nvPr/>
        </p:nvSpPr>
        <p:spPr>
          <a:xfrm>
            <a:off x="217714" y="255046"/>
            <a:ext cx="11756571" cy="568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latin typeface="Arial" panose="020B0604020202020204" pitchFamily="34" charset="0"/>
              </a:rPr>
              <a:t>Nəticə</a:t>
            </a:r>
            <a:r>
              <a:rPr lang="az-Latn-AZ" altLang="en-US" sz="1100">
                <a:latin typeface="Arial" panose="020B0604020202020204" pitchFamily="34" charset="0"/>
              </a:rPr>
              <a:t>: Şəkildə gördüyünüz query nəticələri tamamilə normaldır. </a:t>
            </a:r>
            <a:r>
              <a:rPr lang="az-Latn-AZ" altLang="en-US" sz="1100" b="1">
                <a:latin typeface="Arial" panose="020B0604020202020204" pitchFamily="34" charset="0"/>
              </a:rPr>
              <a:t>with('tags')</a:t>
            </a:r>
            <a:r>
              <a:rPr lang="az-Latn-AZ" altLang="en-US" sz="1100">
                <a:latin typeface="Arial" panose="020B0604020202020204" pitchFamily="34" charset="0"/>
              </a:rPr>
              <a:t>, yəni </a:t>
            </a:r>
            <a:r>
              <a:rPr lang="az-Latn-AZ" altLang="en-US" sz="1100" b="1">
                <a:latin typeface="Arial" panose="020B0604020202020204" pitchFamily="34" charset="0"/>
              </a:rPr>
              <a:t>eager loading </a:t>
            </a:r>
            <a:r>
              <a:rPr lang="az-Latn-AZ" altLang="en-US" sz="1100">
                <a:latin typeface="Arial" panose="020B0604020202020204" pitchFamily="34" charset="0"/>
              </a:rPr>
              <a:t>deməkdir → Laravel həm posts cədvəlini, həm də tags əlaqəsini bir yerdə yükləməyə çalışır. Bu siyahı uzun görünə bilər, amma texniki olaraq sadəcə </a:t>
            </a:r>
            <a:r>
              <a:rPr lang="az-Latn-AZ" altLang="en-US" sz="1100" b="1">
                <a:latin typeface="Arial" panose="020B0604020202020204" pitchFamily="34" charset="0"/>
              </a:rPr>
              <a:t>1 SQL query </a:t>
            </a:r>
            <a:r>
              <a:rPr lang="az-Latn-AZ" altLang="en-US" sz="1100">
                <a:latin typeface="Arial" panose="020B0604020202020204" pitchFamily="34" charset="0"/>
              </a:rPr>
              <a:t>var və bu, effektiv və performant sayılır.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69A04-5A56-9CB2-2501-E33DF6CC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6" y="991986"/>
            <a:ext cx="10576874" cy="58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93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2A64F-2DAB-33AB-3204-4CEBB432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E6956E-E8AA-6FC6-9C98-C8CAD3DDD2BC}"/>
              </a:ext>
            </a:extLst>
          </p:cNvPr>
          <p:cNvSpPr txBox="1"/>
          <p:nvPr/>
        </p:nvSpPr>
        <p:spPr>
          <a:xfrm>
            <a:off x="217714" y="255046"/>
            <a:ext cx="11756571" cy="444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sayı çoxdursa?</a:t>
            </a: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sayı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-lərlədirsə, bu qədər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-ni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(...)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bir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 yollamaq müəyyən məqamda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problemi yarada bilər. O zaman: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IN (...)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klauzası çox uzun olduqda bəzi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 engine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 (məs: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PostgreSQL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onu sürətli emal edə bilmir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Serverin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RAM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istifadəsi arta bilər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Laravel-in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obyektləri yaddaşı çox tuta bilər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-lərə render olunanda yüklənmələr baş verə bilər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chunk()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cursor()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ya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paginate()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et.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Yaxud lazy eager loading (</a:t>
            </a:r>
            <a:r>
              <a:rPr kumimoji="0" lang="az-Latn-AZ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load()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istifadə et.</a:t>
            </a:r>
            <a:endParaRPr kumimoji="0" lang="az-Latn-AZ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az-Latn-AZ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81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B070E-3DF0-5756-52B5-1B126AF3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C1C988-70B4-9431-2EC6-DBAA6A6E541D}"/>
              </a:ext>
            </a:extLst>
          </p:cNvPr>
          <p:cNvSpPr txBox="1"/>
          <p:nvPr/>
        </p:nvSpPr>
        <p:spPr>
          <a:xfrm>
            <a:off x="217714" y="255046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chunk()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(Batch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(yəni "toplu halında", "hissə-hissə", "qruplarla" işləmək deməkdir.)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işləmə) məlumatı hissə-hissə DB-dən oxu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maq üçün istifadə edilir ( bu haqqda ətraflı nümunə olmayacaq. Çünki ehtiyac yoxdur ).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Üstünlükləri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Serverdə böyük RAM istəyi olmur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Əgər səndə 10.000 post varsa, hamısını eyni anda DB-dən gətirmək RAM-i partlada bilər. Ona görə chunk(100) deyirik ki:  Hər dəfə sadəcə 100 post DB-dən gətirilsin və işlənsin, sonra növbəti 100-lük gəlsin. )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Yaddaş sızmalarından qoruyur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 vaxt istifadə olunur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Kütləvi emal, export, logika yazarkən (məs: CSV export)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chunk() harada yazılır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altLang="en-US" sz="1300">
                <a:latin typeface="Arial" panose="020B0604020202020204" pitchFamily="34" charset="0"/>
              </a:rPr>
              <a:t>C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ontroller-də yazılır. Amma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(home.blade.php) ötürmək üçün uyğun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deyil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Çünki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bütün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kolleksiyası bir dəyişkəndə saxlanmır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toplu halında işlənmək üçündür, məsələn: arxa planda məlumatı emal etmək, export, loglama, yoxlama və s.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function-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 içindən çölə heç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$posts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çıxara bilməzsən, çünki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özü 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async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batch işləmə mexanizmidir. Yəni hər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batch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 dəfə işlənir və yaddaşdan silinir.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DB76E-4581-2B5E-7F2E-FCAEBCF1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046" y="5143261"/>
            <a:ext cx="4324954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8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46630-3C18-0CE3-4722-BB2BD073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C4237D-70F4-E3A4-EA90-62AA009E4DDF}"/>
              </a:ext>
            </a:extLst>
          </p:cNvPr>
          <p:cNvSpPr txBox="1"/>
          <p:nvPr/>
        </p:nvSpPr>
        <p:spPr>
          <a:xfrm>
            <a:off x="217714" y="255046"/>
            <a:ext cx="11756571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cursor()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verilənləri bir-bir (yəni sıralı) yükləyərək istifadə etməyə imkan verir. Bu da: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Çox az RAM istifadəsi ilə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yüz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minlərlə sətiri problemsiz işləməyə imkan verir.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fərqi: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Sadə nümunə: cursor() istifadə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76BC07-5755-7656-6B17-3C4531EC7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430572"/>
              </p:ext>
            </p:extLst>
          </p:nvPr>
        </p:nvGraphicFramePr>
        <p:xfrm>
          <a:off x="217714" y="2670229"/>
          <a:ext cx="10515600" cy="10972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7308897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277340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724174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Metod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Nə edir?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Yaddaş istifadəsi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34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get()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Bütün nəticəni</a:t>
                      </a:r>
                      <a:r>
                        <a:rPr lang="en-US"/>
                        <a:t> RAM-a yükləyir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Yüksək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153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cursor()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Nəticəni </a:t>
                      </a:r>
                      <a:r>
                        <a:rPr lang="en-US" b="1"/>
                        <a:t>bir-bir yükləyir (lazy)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Aşağı (yüngül)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96315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2485195-2097-2738-5782-0EF02230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4671724"/>
            <a:ext cx="3248478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26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27D4D-454D-EAD5-12DD-14269C36F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B65AF-D645-440E-F75D-21DF21822E48}"/>
              </a:ext>
            </a:extLst>
          </p:cNvPr>
          <p:cNvSpPr txBox="1"/>
          <p:nvPr/>
        </p:nvSpPr>
        <p:spPr>
          <a:xfrm>
            <a:off x="217714" y="255046"/>
            <a:ext cx="11756571" cy="1350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/>
              <a:t>Real həyat nümunəsi: CSV export</a:t>
            </a:r>
            <a:r>
              <a:rPr lang="az-Latn-AZ" sz="1400"/>
              <a:t>  - Təsəvvür et ki, 500,000 post-un var. Bunu CSV fayla yazırsan: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/>
              <a:t>Bu kod 500,000 sətiri problemsiz şəkildə emal edəcək — </a:t>
            </a:r>
            <a:r>
              <a:rPr lang="en-US" sz="1400" b="1"/>
              <a:t>çünki hər dəfə 1 post RAM-a yüklənir</a:t>
            </a:r>
            <a:r>
              <a:rPr lang="en-US" sz="1400"/>
              <a:t> və sonra unudulur</a:t>
            </a:r>
            <a:r>
              <a:rPr lang="az-Latn-AZ" sz="1400"/>
              <a:t> ( Biz bunu hal hazırda etməyəcəyik. Bu sadəcə bir misaldır )</a:t>
            </a:r>
            <a:r>
              <a:rPr lang="en-US" sz="1400"/>
              <a:t>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55ED7-E6DE-6954-7C93-B13BF3EC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717445"/>
            <a:ext cx="5658640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18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65A88-D091-0B92-E918-39326F699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AA856-11B0-75FC-CB35-B6531DA9CD61}"/>
              </a:ext>
            </a:extLst>
          </p:cNvPr>
          <p:cNvSpPr txBox="1"/>
          <p:nvPr/>
        </p:nvSpPr>
        <p:spPr>
          <a:xfrm>
            <a:off x="217714" y="255046"/>
            <a:ext cx="11756571" cy="5156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 vaxt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olunur?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Niyə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üçün uyğun deyil?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Çünki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Generator obyektidir. Blade-də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@foreach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içində istifadə etməyə yarayır, amma: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Pagination işləmir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Debugbar düzgün query sayını göstərə bilmir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Eager loading (e.g. with('tags')) çox çətinləşir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Yəni, view üçün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paginate()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olunur.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FD1EDB-7F0D-75F2-C8AE-6C82929EA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930809"/>
              </p:ext>
            </p:extLst>
          </p:nvPr>
        </p:nvGraphicFramePr>
        <p:xfrm>
          <a:off x="217714" y="941354"/>
          <a:ext cx="10515600" cy="14630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92510834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163213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İstifadə məqsədi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cursor() uyğunmu?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70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CSV export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Bəli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Yüksək sayda məlumat üzərində analiz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Bəli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810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Blade view-ə məlumat göndərmək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Xeyr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252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233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DD08B-600F-18FB-24C3-F6FF462B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D4EA7A-6D02-8C2D-D71E-9E662077A5C4}"/>
              </a:ext>
            </a:extLst>
          </p:cNvPr>
          <p:cNvSpPr txBox="1"/>
          <p:nvPr/>
        </p:nvSpPr>
        <p:spPr>
          <a:xfrm>
            <a:off x="217714" y="255046"/>
            <a:ext cx="11756571" cy="1255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chunk() və cursor() hər ikisi böyük həcmli məlumatları effektiv işləmək üçün Laravel tərəfindən təqdim edilən üsullardır, amma iş prinsipləri və istifadə məqsədləri fərqlidir.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BE567B-A4AD-82F5-0037-BE5B2B635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05309"/>
              </p:ext>
            </p:extLst>
          </p:nvPr>
        </p:nvGraphicFramePr>
        <p:xfrm>
          <a:off x="217714" y="1337733"/>
          <a:ext cx="10869891" cy="4182534"/>
        </p:xfrm>
        <a:graphic>
          <a:graphicData uri="http://schemas.openxmlformats.org/drawingml/2006/table">
            <a:tbl>
              <a:tblPr/>
              <a:tblGrid>
                <a:gridCol w="2694435">
                  <a:extLst>
                    <a:ext uri="{9D8B030D-6E8A-4147-A177-3AD203B41FA5}">
                      <a16:colId xmlns:a16="http://schemas.microsoft.com/office/drawing/2014/main" val="458360614"/>
                    </a:ext>
                  </a:extLst>
                </a:gridCol>
                <a:gridCol w="4334252">
                  <a:extLst>
                    <a:ext uri="{9D8B030D-6E8A-4147-A177-3AD203B41FA5}">
                      <a16:colId xmlns:a16="http://schemas.microsoft.com/office/drawing/2014/main" val="72439759"/>
                    </a:ext>
                  </a:extLst>
                </a:gridCol>
                <a:gridCol w="3841204">
                  <a:extLst>
                    <a:ext uri="{9D8B030D-6E8A-4147-A177-3AD203B41FA5}">
                      <a16:colId xmlns:a16="http://schemas.microsoft.com/office/drawing/2014/main" val="1531428306"/>
                    </a:ext>
                  </a:extLst>
                </a:gridCol>
              </a:tblGrid>
              <a:tr h="452166">
                <a:tc>
                  <a:txBody>
                    <a:bodyPr/>
                    <a:lstStyle/>
                    <a:p>
                      <a:r>
                        <a:rPr lang="en-US" b="1"/>
                        <a:t>Xüsusiyyət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chunk()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cursor()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818927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r>
                        <a:rPr lang="en-US" b="1"/>
                        <a:t>Yükləmə üsulu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Məlumatı </a:t>
                      </a:r>
                      <a:r>
                        <a:rPr lang="en-US" b="1"/>
                        <a:t>qruplarla (batch)</a:t>
                      </a:r>
                      <a:r>
                        <a:rPr lang="en-US"/>
                        <a:t> RAM-a yükləyir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Məlumatı </a:t>
                      </a:r>
                      <a:r>
                        <a:rPr lang="en-US" b="1"/>
                        <a:t>bir-bir</a:t>
                      </a:r>
                      <a:r>
                        <a:rPr lang="en-US"/>
                        <a:t> yükləyir (streaming)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552719"/>
                  </a:ext>
                </a:extLst>
              </a:tr>
              <a:tr h="791290">
                <a:tc>
                  <a:txBody>
                    <a:bodyPr/>
                    <a:lstStyle/>
                    <a:p>
                      <a:r>
                        <a:rPr lang="en-US" b="1"/>
                        <a:t>Yaddaş istifadəsi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/>
                        <a:t>Orta — hər batch RAM-da saxlanır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n-NO"/>
                        <a:t>Minimum — hər dəfə 1 rekord RAM-da olur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768999"/>
                  </a:ext>
                </a:extLst>
              </a:tr>
              <a:tr h="791290">
                <a:tc>
                  <a:txBody>
                    <a:bodyPr/>
                    <a:lstStyle/>
                    <a:p>
                      <a:r>
                        <a:rPr lang="en-US" b="1"/>
                        <a:t>Performans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Orta–Yüksək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Yüksək (xüsusilə çox böyük verilənlərdə)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514243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r>
                        <a:rPr lang="en-US" b="1"/>
                        <a:t>Eager loading dəstəyi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with() ilə rahat işləyir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⚠️ Məhduddur / çətindir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224985"/>
                  </a:ext>
                </a:extLst>
              </a:tr>
              <a:tr h="791290">
                <a:tc>
                  <a:txBody>
                    <a:bodyPr/>
                    <a:lstStyle/>
                    <a:p>
                      <a:r>
                        <a:rPr lang="en-US" b="1"/>
                        <a:t>Blade və view() üçün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Dəstək yoxdur (çünki callback içindədir)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⚠️ Çox tövsiyə edilmir (pagination işləməz)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312868"/>
                  </a:ext>
                </a:extLst>
              </a:tr>
              <a:tr h="452166">
                <a:tc>
                  <a:txBody>
                    <a:bodyPr/>
                    <a:lstStyle/>
                    <a:p>
                      <a:r>
                        <a:rPr lang="en-US" b="1"/>
                        <a:t>Use-case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10K - 100K datanı </a:t>
                      </a:r>
                      <a:r>
                        <a:rPr lang="en-US" b="1"/>
                        <a:t>toplu</a:t>
                      </a:r>
                      <a:r>
                        <a:rPr lang="en-US"/>
                        <a:t> emal etmək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100K+ datanı </a:t>
                      </a:r>
                      <a:r>
                        <a:rPr lang="en-US" b="1"/>
                        <a:t>bir-bir</a:t>
                      </a:r>
                      <a:r>
                        <a:rPr lang="en-US"/>
                        <a:t> emal etmək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74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692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FFE13-25D7-CBC8-44AF-7BF30943F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964281-8D7D-8BE2-A9F4-F2A0474D929F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Buda nəticə.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0DBC5-CEA5-BDE2-9850-5C2DD4A23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32" y="2724568"/>
            <a:ext cx="7897327" cy="40391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3133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B855F-077F-9F37-D9C3-A3929925C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9AEBD1-ACEF-5727-C48A-7635C360BE00}"/>
              </a:ext>
            </a:extLst>
          </p:cNvPr>
          <p:cNvSpPr txBox="1"/>
          <p:nvPr/>
        </p:nvSpPr>
        <p:spPr>
          <a:xfrm>
            <a:off x="217714" y="255046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Misal: Nə vaxt hansını istifadə edim?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Əlavə fərq: Eager loading (with()) məsələsi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altLang="en-US" sz="1300">
                <a:latin typeface="Arial" panose="020B0604020202020204" pitchFamily="34" charset="0"/>
              </a:rPr>
              <a:t>chunk() — rahatlıqla -&gt;with('tags') yazmaq olur.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altLang="en-US" sz="1300">
                <a:latin typeface="Arial" panose="020B0604020202020204" pitchFamily="34" charset="0"/>
              </a:rPr>
              <a:t>cursor() — texniki cəhətdən mümkündür ( </a:t>
            </a:r>
            <a:r>
              <a:rPr lang="az-Latn-AZ" altLang="en-US" sz="1300" b="1">
                <a:latin typeface="Arial" panose="020B0604020202020204" pitchFamily="34" charset="0"/>
              </a:rPr>
              <a:t>lazyById() </a:t>
            </a:r>
            <a:r>
              <a:rPr lang="az-Latn-AZ" altLang="en-US" sz="1300">
                <a:latin typeface="Arial" panose="020B0604020202020204" pitchFamily="34" charset="0"/>
              </a:rPr>
              <a:t>ilə və ya </a:t>
            </a:r>
            <a:r>
              <a:rPr lang="az-Latn-AZ" altLang="en-US" sz="1300" b="1">
                <a:latin typeface="Arial" panose="020B0604020202020204" pitchFamily="34" charset="0"/>
              </a:rPr>
              <a:t>load() </a:t>
            </a:r>
            <a:r>
              <a:rPr lang="az-Latn-AZ" altLang="en-US" sz="1300">
                <a:latin typeface="Arial" panose="020B0604020202020204" pitchFamily="34" charset="0"/>
              </a:rPr>
              <a:t>istifadə edərək ), amma çətindir və daha çox təcrübə tələb edir.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1254A2-1B38-7CA4-E32F-936914F37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608356"/>
              </p:ext>
            </p:extLst>
          </p:nvPr>
        </p:nvGraphicFramePr>
        <p:xfrm>
          <a:off x="217714" y="952665"/>
          <a:ext cx="10483392" cy="3383664"/>
        </p:xfrm>
        <a:graphic>
          <a:graphicData uri="http://schemas.openxmlformats.org/drawingml/2006/table">
            <a:tbl>
              <a:tblPr/>
              <a:tblGrid>
                <a:gridCol w="5241696">
                  <a:extLst>
                    <a:ext uri="{9D8B030D-6E8A-4147-A177-3AD203B41FA5}">
                      <a16:colId xmlns:a16="http://schemas.microsoft.com/office/drawing/2014/main" val="315523442"/>
                    </a:ext>
                  </a:extLst>
                </a:gridCol>
                <a:gridCol w="5241696">
                  <a:extLst>
                    <a:ext uri="{9D8B030D-6E8A-4147-A177-3AD203B41FA5}">
                      <a16:colId xmlns:a16="http://schemas.microsoft.com/office/drawing/2014/main" val="243195211"/>
                    </a:ext>
                  </a:extLst>
                </a:gridCol>
              </a:tblGrid>
              <a:tr h="563944">
                <a:tc>
                  <a:txBody>
                    <a:bodyPr/>
                    <a:lstStyle/>
                    <a:p>
                      <a:r>
                        <a:rPr lang="en-US" b="1"/>
                        <a:t>Vəziyyət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Tövsiyə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58661"/>
                  </a:ext>
                </a:extLst>
              </a:tr>
              <a:tr h="563944">
                <a:tc>
                  <a:txBody>
                    <a:bodyPr/>
                    <a:lstStyle/>
                    <a:p>
                      <a:r>
                        <a:rPr lang="en-US"/>
                        <a:t>500K post-u Excel / CSV fayla yazıram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cursor()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216858"/>
                  </a:ext>
                </a:extLst>
              </a:tr>
              <a:tr h="563944">
                <a:tc>
                  <a:txBody>
                    <a:bodyPr/>
                    <a:lstStyle/>
                    <a:p>
                      <a:r>
                        <a:rPr lang="en-US"/>
                        <a:t>100K istifadəçiyə e-mail göndərirəm (batch ilə)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chunk()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507847"/>
                  </a:ext>
                </a:extLst>
              </a:tr>
              <a:tr h="563944">
                <a:tc>
                  <a:txBody>
                    <a:bodyPr/>
                    <a:lstStyle/>
                    <a:p>
                      <a:r>
                        <a:rPr lang="en-US"/>
                        <a:t>View üçün səhifələnmə (pagination) istəyirəm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paginate()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151759"/>
                  </a:ext>
                </a:extLst>
              </a:tr>
              <a:tr h="563944">
                <a:tc>
                  <a:txBody>
                    <a:bodyPr/>
                    <a:lstStyle/>
                    <a:p>
                      <a:r>
                        <a:rPr lang="en-US"/>
                        <a:t>200K post-a status sahəsi əlavə edib save etmək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cursor()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88548"/>
                  </a:ext>
                </a:extLst>
              </a:tr>
              <a:tr h="563944">
                <a:tc>
                  <a:txBody>
                    <a:bodyPr/>
                    <a:lstStyle/>
                    <a:p>
                      <a:r>
                        <a:rPr lang="en-US"/>
                        <a:t>50K məhsulu 1000-lıq bloklarla Redis-ə yazmaq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chunk()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971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678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EB883-A6F4-B251-1C97-AC0488BD4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C14961-18C7-4DD4-30CA-A277208E04CE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load() </a:t>
            </a:r>
            <a:r>
              <a:rPr lang="az-Latn-AZ" altLang="en-US" sz="1300">
                <a:latin typeface="Arial" panose="020B0604020202020204" pitchFamily="34" charset="0"/>
              </a:rPr>
              <a:t>metodu haqqında.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with() </a:t>
            </a:r>
            <a:r>
              <a:rPr lang="az-Latn-AZ" altLang="en-US" sz="1300">
                <a:latin typeface="Arial" panose="020B0604020202020204" pitchFamily="34" charset="0"/>
              </a:rPr>
              <a:t>və </a:t>
            </a:r>
            <a:r>
              <a:rPr lang="az-Latn-AZ" altLang="en-US" sz="1300" b="1">
                <a:solidFill>
                  <a:srgbClr val="00B0F0"/>
                </a:solidFill>
                <a:latin typeface="Arial" panose="020B0604020202020204" pitchFamily="34" charset="0"/>
              </a:rPr>
              <a:t>load() </a:t>
            </a:r>
            <a:r>
              <a:rPr lang="az-Latn-AZ" altLang="en-US" sz="1300">
                <a:latin typeface="Arial" panose="020B0604020202020204" pitchFamily="34" charset="0"/>
              </a:rPr>
              <a:t>metodları arasındakı fərq.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with()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load()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hər ikisi Laravel-də Eager Loading etmək üçündür, amma istifadə vaxtları və məqsədləri fərqlidir.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6709EF-2BD3-7346-57B6-6A7BFE085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667485"/>
              </p:ext>
            </p:extLst>
          </p:nvPr>
        </p:nvGraphicFramePr>
        <p:xfrm>
          <a:off x="217713" y="1610185"/>
          <a:ext cx="11756571" cy="2386780"/>
        </p:xfrm>
        <a:graphic>
          <a:graphicData uri="http://schemas.openxmlformats.org/drawingml/2006/table">
            <a:tbl>
              <a:tblPr/>
              <a:tblGrid>
                <a:gridCol w="2314533">
                  <a:extLst>
                    <a:ext uri="{9D8B030D-6E8A-4147-A177-3AD203B41FA5}">
                      <a16:colId xmlns:a16="http://schemas.microsoft.com/office/drawing/2014/main" val="2611906055"/>
                    </a:ext>
                  </a:extLst>
                </a:gridCol>
                <a:gridCol w="4716274">
                  <a:extLst>
                    <a:ext uri="{9D8B030D-6E8A-4147-A177-3AD203B41FA5}">
                      <a16:colId xmlns:a16="http://schemas.microsoft.com/office/drawing/2014/main" val="2644988359"/>
                    </a:ext>
                  </a:extLst>
                </a:gridCol>
                <a:gridCol w="4725764">
                  <a:extLst>
                    <a:ext uri="{9D8B030D-6E8A-4147-A177-3AD203B41FA5}">
                      <a16:colId xmlns:a16="http://schemas.microsoft.com/office/drawing/2014/main" val="2897813698"/>
                    </a:ext>
                  </a:extLst>
                </a:gridCol>
              </a:tblGrid>
              <a:tr h="477356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with()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load()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83838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r>
                        <a:rPr lang="en-US" b="1"/>
                        <a:t>Nə vaxt işləyir?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Query </a:t>
                      </a:r>
                      <a:r>
                        <a:rPr lang="en-US" i="1"/>
                        <a:t>işlədilməzdən əvvəl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Query </a:t>
                      </a:r>
                      <a:r>
                        <a:rPr lang="en-US" i="1"/>
                        <a:t>işlədildikdən sonra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02710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r>
                        <a:rPr lang="en-US" b="1"/>
                        <a:t>İşləmə yeri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DB query ilə birlikdə, JOIN və ya subquery ilə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Mövcud nəticənin üzərinə ayrıca query ilə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778190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r>
                        <a:rPr lang="en-US" b="1"/>
                        <a:t>İstifadə məqsədi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Eager loading – birlikdə yükləmək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Sonradan əlaqələri yükləmək (lazy + eager)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457285"/>
                  </a:ext>
                </a:extLst>
              </a:tr>
              <a:tr h="477356">
                <a:tc>
                  <a:txBody>
                    <a:bodyPr/>
                    <a:lstStyle/>
                    <a:p>
                      <a:r>
                        <a:rPr lang="en-US" b="1"/>
                        <a:t>Performans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Daha sürətli və az 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Əlavə query edir, amma istəyə görə yüklənir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138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687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9A216-201D-33F7-5C0F-F76CA828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56015B-740C-2C07-B8CF-2BC058A6134C}"/>
              </a:ext>
            </a:extLst>
          </p:cNvPr>
          <p:cNvSpPr txBox="1"/>
          <p:nvPr/>
        </p:nvSpPr>
        <p:spPr>
          <a:xfrm>
            <a:off x="217714" y="255046"/>
            <a:ext cx="11756571" cy="395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Gəlin iki nümunəyə baxaq: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with()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Query ilə birlikdə əlaqəni yükləyir: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 nə olur?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Post::with('tags')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Laravel-ə deyirik ki,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-larla birgə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yüklə.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çağırıldıqda, Laravel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üçün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SQL query ilə hamısını birlikdə gətirir.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Ən yaxşı üsuldur — bir neçə query ilə bütün əlaqələr birlikdə yüklənir (N+1 problemi olmur).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3490C-D3EB-F549-52F6-AB80B14C6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479"/>
            <a:ext cx="6773220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86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89402-34AD-C96D-8973-D82758A3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62FE76-54CD-76B0-E377-A8F72D436B4E}"/>
              </a:ext>
            </a:extLst>
          </p:cNvPr>
          <p:cNvSpPr txBox="1"/>
          <p:nvPr/>
        </p:nvSpPr>
        <p:spPr>
          <a:xfrm>
            <a:off x="217714" y="255046"/>
            <a:ext cx="11756571" cy="425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load()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Əvvəlcə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-lar yüklənir, sonra əlaqələr: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 nə olur?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Post::all()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yalnız post-ları yükləyir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.load('tags')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artıq yüklənmiş modellərin üzərinə, əlavə query ilə tags əlaqəsini gətirir.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B6975-82B5-8CD3-E04E-10A66859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558"/>
            <a:ext cx="7163800" cy="11622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330F29-C475-3620-3802-FE3CEBD3D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25772"/>
              </p:ext>
            </p:extLst>
          </p:nvPr>
        </p:nvGraphicFramePr>
        <p:xfrm>
          <a:off x="217713" y="4670695"/>
          <a:ext cx="11612926" cy="2022335"/>
        </p:xfrm>
        <a:graphic>
          <a:graphicData uri="http://schemas.openxmlformats.org/drawingml/2006/table">
            <a:tbl>
              <a:tblPr/>
              <a:tblGrid>
                <a:gridCol w="5674040">
                  <a:extLst>
                    <a:ext uri="{9D8B030D-6E8A-4147-A177-3AD203B41FA5}">
                      <a16:colId xmlns:a16="http://schemas.microsoft.com/office/drawing/2014/main" val="2620004902"/>
                    </a:ext>
                  </a:extLst>
                </a:gridCol>
                <a:gridCol w="5938886">
                  <a:extLst>
                    <a:ext uri="{9D8B030D-6E8A-4147-A177-3AD203B41FA5}">
                      <a16:colId xmlns:a16="http://schemas.microsoft.com/office/drawing/2014/main" val="2807466038"/>
                    </a:ext>
                  </a:extLst>
                </a:gridCol>
              </a:tblGrid>
              <a:tr h="331530">
                <a:tc>
                  <a:txBody>
                    <a:bodyPr/>
                    <a:lstStyle/>
                    <a:p>
                      <a:r>
                        <a:rPr lang="en-US" sz="1400" b="1"/>
                        <a:t>Məqsədiniz varsa: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İstifadə: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253445"/>
                  </a:ext>
                </a:extLst>
              </a:tr>
              <a:tr h="331530">
                <a:tc>
                  <a:txBody>
                    <a:bodyPr/>
                    <a:lstStyle/>
                    <a:p>
                      <a:r>
                        <a:rPr lang="en-US" sz="1400"/>
                        <a:t>Əlaqəni əvvəlcədən birlikdə yükləmək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with('relation')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8331664"/>
                  </a:ext>
                </a:extLst>
              </a:tr>
              <a:tr h="331530">
                <a:tc>
                  <a:txBody>
                    <a:bodyPr/>
                    <a:lstStyle/>
                    <a:p>
                      <a:r>
                        <a:rPr lang="en-US" sz="1400"/>
                        <a:t>Sonradan yüklənmiş modellərə əlaqə əlavə etmək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load('relation')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943662"/>
                  </a:ext>
                </a:extLst>
              </a:tr>
              <a:tr h="1027745">
                <a:tc>
                  <a:txBody>
                    <a:bodyPr/>
                    <a:lstStyle/>
                    <a:p>
                      <a:r>
                        <a:rPr lang="en-US" sz="1400"/>
                        <a:t>Performans və N+1 problemini həll etmək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B050"/>
                          </a:solidFill>
                        </a:rPr>
                        <a:t>with() </a:t>
                      </a:r>
                      <a:r>
                        <a:rPr lang="en-US" sz="1400"/>
                        <a:t>tövsiyə olunur</a:t>
                      </a:r>
                      <a:r>
                        <a:rPr lang="az-Latn-AZ" sz="1400"/>
                        <a:t>,  </a:t>
                      </a:r>
                      <a:r>
                        <a:rPr lang="az-Latn-AZ" sz="1400" b="1">
                          <a:solidFill>
                            <a:srgbClr val="0070C0"/>
                          </a:solidFill>
                        </a:rPr>
                        <a:t>load() </a:t>
                      </a:r>
                      <a:r>
                        <a:rPr lang="az-Latn-AZ" sz="1400"/>
                        <a:t>qismən aradan qaldırır (</a:t>
                      </a:r>
                      <a:r>
                        <a:rPr lang="az-Latn-AZ" sz="1400" b="1">
                          <a:solidFill>
                            <a:srgbClr val="0070C0"/>
                          </a:solidFill>
                        </a:rPr>
                        <a:t>load() </a:t>
                      </a:r>
                      <a:r>
                        <a:rPr lang="az-Latn-AZ" sz="1400"/>
                        <a:t>metodunun N+1 problemini aradan qaldırması üçün:</a:t>
                      </a:r>
                    </a:p>
                    <a:p>
                      <a:r>
                        <a:rPr lang="az-Latn-AZ" sz="1400"/>
                        <a:t>1. Əvvəlcədən bütün Post-lar yüklənməlidir</a:t>
                      </a:r>
                    </a:p>
                    <a:p>
                      <a:r>
                        <a:rPr lang="az-Latn-AZ" sz="1400"/>
                        <a:t>2. Sonradan load() ilə əlaqə toplu şəkildə yüklənməlidir )</a:t>
                      </a:r>
                      <a:endParaRPr 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34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897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FEF77-3079-E96D-5C26-F98AA24F5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A9A716-C4C1-918A-0094-102A9DD3BDA8}"/>
              </a:ext>
            </a:extLst>
          </p:cNvPr>
          <p:cNvSpPr txBox="1"/>
          <p:nvPr/>
        </p:nvSpPr>
        <p:spPr>
          <a:xfrm>
            <a:off x="217714" y="255046"/>
            <a:ext cx="11756571" cy="575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Hansı nə vaxt istifadə edilməlidir?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P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erformans fərqi varmı?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daha performantdır, çünki Laravel ORM query builder səviyyəsində əlaqəni quraraq işləyir.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isə artıq yüklənmiş modeli dəyişir, daha elastik və dinamik davranış üçündür.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38FCD6A-E1B3-64D9-47F5-6163E32D5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099590"/>
              </p:ext>
            </p:extLst>
          </p:nvPr>
        </p:nvGraphicFramePr>
        <p:xfrm>
          <a:off x="217714" y="988958"/>
          <a:ext cx="10549380" cy="2677545"/>
        </p:xfrm>
        <a:graphic>
          <a:graphicData uri="http://schemas.openxmlformats.org/drawingml/2006/table">
            <a:tbl>
              <a:tblPr/>
              <a:tblGrid>
                <a:gridCol w="6411013">
                  <a:extLst>
                    <a:ext uri="{9D8B030D-6E8A-4147-A177-3AD203B41FA5}">
                      <a16:colId xmlns:a16="http://schemas.microsoft.com/office/drawing/2014/main" val="1546743200"/>
                    </a:ext>
                  </a:extLst>
                </a:gridCol>
                <a:gridCol w="4138367">
                  <a:extLst>
                    <a:ext uri="{9D8B030D-6E8A-4147-A177-3AD203B41FA5}">
                      <a16:colId xmlns:a16="http://schemas.microsoft.com/office/drawing/2014/main" val="35603696"/>
                    </a:ext>
                  </a:extLst>
                </a:gridCol>
              </a:tblGrid>
              <a:tr h="518213">
                <a:tc>
                  <a:txBody>
                    <a:bodyPr/>
                    <a:lstStyle/>
                    <a:p>
                      <a:r>
                        <a:rPr lang="en-US" b="1"/>
                        <a:t>İstifadə vəziyyəti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Tətbiq olunacaq metod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124438"/>
                  </a:ext>
                </a:extLst>
              </a:tr>
              <a:tr h="539833">
                <a:tc>
                  <a:txBody>
                    <a:bodyPr/>
                    <a:lstStyle/>
                    <a:p>
                      <a:r>
                        <a:rPr lang="en-US"/>
                        <a:t>Əlaqəni </a:t>
                      </a:r>
                      <a:r>
                        <a:rPr lang="en-US" b="1"/>
                        <a:t>ilk sorğuda</a:t>
                      </a:r>
                      <a:r>
                        <a:rPr lang="en-US"/>
                        <a:t> birlikdə yükləmək istəyirsən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with()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979593"/>
                  </a:ext>
                </a:extLst>
              </a:tr>
              <a:tr h="539833">
                <a:tc>
                  <a:txBody>
                    <a:bodyPr/>
                    <a:lstStyle/>
                    <a:p>
                      <a:r>
                        <a:rPr lang="en-US"/>
                        <a:t>Əsas modeli yükləmisən, </a:t>
                      </a:r>
                      <a:r>
                        <a:rPr lang="en-US" b="1"/>
                        <a:t>sonradan</a:t>
                      </a:r>
                      <a:r>
                        <a:rPr lang="en-US"/>
                        <a:t> əlaqəni yükləmək istəyirsən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load()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861529"/>
                  </a:ext>
                </a:extLst>
              </a:tr>
              <a:tr h="539833">
                <a:tc>
                  <a:txBody>
                    <a:bodyPr/>
                    <a:lstStyle/>
                    <a:p>
                      <a:r>
                        <a:rPr lang="en-US"/>
                        <a:t>Controller-də eager loading etmək istəyirsən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with()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71193"/>
                  </a:ext>
                </a:extLst>
              </a:tr>
              <a:tr h="539833">
                <a:tc>
                  <a:txBody>
                    <a:bodyPr/>
                    <a:lstStyle/>
                    <a:p>
                      <a:r>
                        <a:rPr lang="en-US"/>
                        <a:t>Bəzi əlaqələri </a:t>
                      </a:r>
                      <a:r>
                        <a:rPr lang="en-US" b="1"/>
                        <a:t>şərtə əsasən</a:t>
                      </a:r>
                      <a:r>
                        <a:rPr lang="en-US"/>
                        <a:t> yükləmək istəyirsənsə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 load()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57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19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DFE22-114F-674D-4DD2-689D8D2B2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C00D89-CDE9-D0FD-5466-B1082793CE56}"/>
              </a:ext>
            </a:extLst>
          </p:cNvPr>
          <p:cNvSpPr txBox="1"/>
          <p:nvPr/>
        </p:nvSpPr>
        <p:spPr>
          <a:xfrm>
            <a:off x="217714" y="255046"/>
            <a:ext cx="11756571" cy="575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pagination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() </a:t>
            </a:r>
            <a:r>
              <a:rPr kumimoji="0" lang="az-Latn-AZ" altLang="en-US" sz="130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-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Laravel-də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pagination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(səhifələmə) böyük verilənlər siyahısını daha kiçik hissələrə bölmək üçün istifadə olunur. Bu həm performansı artırır, həm də istifadəçi interfeysini daha rahat edir.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bunu çox rahatlaşdırır və həm paginate() metodu, həm də Blade şablonları üçün hazır səhifələmə interfeysi ilə gəlir.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paginate()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– Əsas səhifələmə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Bu sorğu posts cədvəlindən 10 post götürür və əlaqəli tags ilə birlikdə qaytarır. Laravel avtomatik olaraq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LIMIT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OFFSET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istifadə edir. )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a)</a:t>
            </a:r>
            <a:r>
              <a:rPr lang="az-Latn-AZ" altLang="en-US" sz="1300">
                <a:latin typeface="Arial" panose="020B0604020202020204" pitchFamily="34" charset="0"/>
              </a:rPr>
              <a:t> Sonra, öz pagination blade komponentimizi düzəltmək üçün Terminalda bu əmri yazaraq, komponenti öz layihəmizə köçürməliyik: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php artisan vendor:publish --tag=laravel-pagination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C8307-F402-32BF-C795-C59CEC831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0975"/>
            <a:ext cx="3972479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51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27740-C580-AD3A-79B4-000EAE14F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6BB46F-0935-E10D-6168-554A5BB50EDC}"/>
              </a:ext>
            </a:extLst>
          </p:cNvPr>
          <p:cNvSpPr txBox="1"/>
          <p:nvPr/>
        </p:nvSpPr>
        <p:spPr>
          <a:xfrm>
            <a:off x="217714" y="255046"/>
            <a:ext cx="11756571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b)</a:t>
            </a:r>
            <a:r>
              <a:rPr lang="az-Latn-AZ" altLang="en-US" sz="1300">
                <a:latin typeface="Arial" panose="020B0604020202020204" pitchFamily="34" charset="0"/>
              </a:rPr>
              <a:t> Bu sənədə bənzər yol yaranacaq:</a:t>
            </a:r>
            <a:r>
              <a:rPr lang="en-US" altLang="en-US" sz="1300">
                <a:latin typeface="Arial" panose="020B0604020202020204" pitchFamily="34" charset="0"/>
              </a:rPr>
              <a:t> H</a:t>
            </a:r>
            <a:r>
              <a:rPr lang="az-Latn-AZ" altLang="en-US" sz="1300">
                <a:latin typeface="Arial" panose="020B0604020202020204" pitchFamily="34" charset="0"/>
              </a:rPr>
              <a:t>əmin fayla daxil olaraq, aşağı şəkildəki kimi işarətlənin hissəni commentə alırıq və `</a:t>
            </a:r>
            <a:r>
              <a:rPr lang="az-Latn-AZ" altLang="en-US" sz="1300" b="1">
                <a:latin typeface="Arial" panose="020B0604020202020204" pitchFamily="34" charset="0"/>
              </a:rPr>
              <a:t>home.blade.php</a:t>
            </a:r>
            <a:r>
              <a:rPr lang="az-Latn-AZ" altLang="en-US" sz="1300">
                <a:latin typeface="Arial" panose="020B0604020202020204" pitchFamily="34" charset="0"/>
              </a:rPr>
              <a:t>` faylında göstərilən qaydada kodumuzu yazırıq ki, </a:t>
            </a:r>
            <a:r>
              <a:rPr lang="az-Latn-AZ" altLang="en-US" sz="1300" b="1">
                <a:latin typeface="Arial" panose="020B0604020202020204" pitchFamily="34" charset="0"/>
              </a:rPr>
              <a:t>bootstrap paginator </a:t>
            </a:r>
            <a:r>
              <a:rPr lang="az-Latn-AZ" altLang="en-US" sz="1300">
                <a:latin typeface="Arial" panose="020B0604020202020204" pitchFamily="34" charset="0"/>
              </a:rPr>
              <a:t>görüntüsü yaradılsın.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91ED8-EFA9-6B6F-2447-FA537F5F5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942"/>
            <a:ext cx="4696480" cy="562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A78B3-08DB-21B7-1ACB-C9FF046B9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0" y="2247541"/>
            <a:ext cx="8892619" cy="46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69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30CF1-D0CF-185E-CB03-CD38640FF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CB2B4-2383-19F7-6D3D-19CB1D034816}"/>
              </a:ext>
            </a:extLst>
          </p:cNvPr>
          <p:cNvSpPr txBox="1"/>
          <p:nvPr/>
        </p:nvSpPr>
        <p:spPr>
          <a:xfrm>
            <a:off x="217714" y="255046"/>
            <a:ext cx="11756571" cy="1255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c)</a:t>
            </a:r>
            <a:r>
              <a:rPr lang="az-Latn-AZ" altLang="en-US" sz="1300">
                <a:latin typeface="Arial" panose="020B0604020202020204" pitchFamily="34" charset="0"/>
              </a:rPr>
              <a:t> Controllerdə isə, kodumuz və nəticə bu cür görsənir.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Buraya qədər olan kodlar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code1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qovluğunda olacaq.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6B739-8690-5318-8992-DB21D5A7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836" y="2914100"/>
            <a:ext cx="4582164" cy="394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E583D-3091-9B04-6F09-5EBC14A8A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" y="2914098"/>
            <a:ext cx="6974020" cy="3943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9027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F200E-D78A-8940-22D7-C247C4714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36900-5B94-68B0-777E-CEE206D10822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33270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1188-7270-A8C7-A620-E09CC7DE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306313-0659-1534-4496-3F977D937BC0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120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1AB97-75AA-BAAE-FF96-71D31240A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5E213F-37DD-32CC-4C90-EAC08D61CC07}"/>
              </a:ext>
            </a:extLst>
          </p:cNvPr>
          <p:cNvSpPr txBox="1"/>
          <p:nvPr/>
        </p:nvSpPr>
        <p:spPr>
          <a:xfrm>
            <a:off x="217716" y="255046"/>
            <a:ext cx="8919354" cy="422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050">
                <a:latin typeface="Arial" panose="020B0604020202020204" pitchFamily="34" charset="0"/>
              </a:rPr>
              <a:t>İndi isə `</a:t>
            </a:r>
            <a:r>
              <a:rPr lang="az-Latn-AZ" altLang="en-US" sz="1050" b="1">
                <a:solidFill>
                  <a:srgbClr val="FF0000"/>
                </a:solidFill>
                <a:latin typeface="Arial" panose="020B0604020202020204" pitchFamily="34" charset="0"/>
              </a:rPr>
              <a:t>PİVOT TABLE</a:t>
            </a:r>
            <a:r>
              <a:rPr lang="az-Latn-AZ" altLang="en-US" sz="1050">
                <a:latin typeface="Arial" panose="020B0604020202020204" pitchFamily="34" charset="0"/>
              </a:rPr>
              <a:t>` yaradırıq. Bu zaman vacib məqamlardan biri </a:t>
            </a:r>
            <a:r>
              <a:rPr lang="az-Latn-AZ" altLang="en-US" sz="1050" b="1">
                <a:latin typeface="Arial" panose="020B0604020202020204" pitchFamily="34" charset="0"/>
              </a:rPr>
              <a:t>Laravel konvensiyasına </a:t>
            </a:r>
            <a:r>
              <a:rPr lang="az-Latn-AZ" altLang="en-US" sz="1050">
                <a:latin typeface="Arial" panose="020B0604020202020204" pitchFamily="34" charset="0"/>
              </a:rPr>
              <a:t>fikir verməkdir.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php artisan make:migration create_post_tag_table --create=post_tag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əmri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pivot cədvəli yaradırıq.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050">
              <a:latin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1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create_post_tag_table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bu, migration faylının adıdır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database\migrations\2025_05_03_085200_create_post_tag_table.php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1" i="1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--create=post_tag </a:t>
            </a:r>
            <a:r>
              <a:rPr lang="az-Latn-AZ" altLang="en-US" sz="1050" b="1" i="1">
                <a:solidFill>
                  <a:srgbClr val="00B050"/>
                </a:solidFill>
                <a:latin typeface="Arial" panose="020B0604020202020204" pitchFamily="34" charset="0"/>
              </a:rPr>
              <a:t>      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bu flag Laravel-ə deyir ki, bu migration bir cədvəl yaradacaq və cədvəlin adı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olacaq.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Sağ şəkildəki kimi.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Ancaq hər zaman bu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--create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flaqına ehtiyac olmur. Laravel-in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artisan make:migration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əmri daxilində</a:t>
            </a:r>
            <a:r>
              <a:rPr lang="en-US" altLang="en-US" sz="1050">
                <a:latin typeface="Arial" panose="020B0604020202020204" pitchFamily="34" charset="0"/>
              </a:rPr>
              <a:t>,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adı analiz edən daxili məntiq var. Əgər sən migration adını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create_post_tag_table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formasında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yazsan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 zaman Laravel adın içindən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hissəsini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çıxarır. Və nəticədə sağ şəkildəki kimi </a:t>
            </a:r>
            <a:r>
              <a:rPr kumimoji="0" lang="az-Latn-AZ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Schema::create('post_tag’,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 (Blueprint $table) { ... });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radılır.</a:t>
            </a:r>
          </a:p>
          <a:p>
            <a:pPr>
              <a:lnSpc>
                <a:spcPct val="150000"/>
              </a:lnSpc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050" b="1">
                <a:latin typeface="Arial" panose="020B0604020202020204" pitchFamily="34" charset="0"/>
              </a:rPr>
              <a:t>--create </a:t>
            </a:r>
            <a:r>
              <a:rPr lang="az-Latn-AZ" altLang="en-US" sz="1050">
                <a:latin typeface="Arial" panose="020B0604020202020204" pitchFamily="34" charset="0"/>
              </a:rPr>
              <a:t>flagı ən çox o vaxt lazım olur ki, cədvəlin adı </a:t>
            </a:r>
            <a:r>
              <a:rPr lang="az-Latn-AZ" altLang="en-US" sz="1050" b="1">
                <a:latin typeface="Arial" panose="020B0604020202020204" pitchFamily="34" charset="0"/>
              </a:rPr>
              <a:t>konvensiyaya</a:t>
            </a:r>
            <a:r>
              <a:rPr lang="az-Latn-AZ" altLang="en-US" sz="1050">
                <a:latin typeface="Arial" panose="020B0604020202020204" pitchFamily="34" charset="0"/>
              </a:rPr>
              <a:t> uyğun olaraq yazılmamış olsun. </a:t>
            </a:r>
          </a:p>
          <a:p>
            <a:pPr>
              <a:lnSpc>
                <a:spcPct val="150000"/>
              </a:lnSpc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0" lang="az-Latn-AZ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/>
              <a:t>Yekun fərqlər</a:t>
            </a:r>
            <a:r>
              <a:rPr lang="en-US" sz="1050"/>
              <a:t>: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11C59-0008-F140-6A97-F13C2668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069" y="0"/>
            <a:ext cx="3054931" cy="309199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34EDAA-BC3A-F7CA-248A-2B42422F4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464829"/>
              </p:ext>
            </p:extLst>
          </p:nvPr>
        </p:nvGraphicFramePr>
        <p:xfrm>
          <a:off x="300819" y="4588914"/>
          <a:ext cx="11590361" cy="2014040"/>
        </p:xfrm>
        <a:graphic>
          <a:graphicData uri="http://schemas.openxmlformats.org/drawingml/2006/table">
            <a:tbl>
              <a:tblPr/>
              <a:tblGrid>
                <a:gridCol w="4518791">
                  <a:extLst>
                    <a:ext uri="{9D8B030D-6E8A-4147-A177-3AD203B41FA5}">
                      <a16:colId xmlns:a16="http://schemas.microsoft.com/office/drawing/2014/main" val="1366635649"/>
                    </a:ext>
                  </a:extLst>
                </a:gridCol>
                <a:gridCol w="2846895">
                  <a:extLst>
                    <a:ext uri="{9D8B030D-6E8A-4147-A177-3AD203B41FA5}">
                      <a16:colId xmlns:a16="http://schemas.microsoft.com/office/drawing/2014/main" val="723655271"/>
                    </a:ext>
                  </a:extLst>
                </a:gridCol>
                <a:gridCol w="4224675">
                  <a:extLst>
                    <a:ext uri="{9D8B030D-6E8A-4147-A177-3AD203B41FA5}">
                      <a16:colId xmlns:a16="http://schemas.microsoft.com/office/drawing/2014/main" val="3751091499"/>
                    </a:ext>
                  </a:extLst>
                </a:gridCol>
              </a:tblGrid>
              <a:tr h="402808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Əmr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Schema::create avtomatik gələcək?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Hansı halda?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3854"/>
                  </a:ext>
                </a:extLst>
              </a:tr>
              <a:tr h="402808">
                <a:tc>
                  <a:txBody>
                    <a:bodyPr/>
                    <a:lstStyle/>
                    <a:p>
                      <a:r>
                        <a:rPr lang="en-US" sz="1400"/>
                        <a:t>php artisan make:migration create_</a:t>
                      </a:r>
                      <a:r>
                        <a:rPr lang="en-US" sz="1400" b="1"/>
                        <a:t>post_tag</a:t>
                      </a:r>
                      <a:r>
                        <a:rPr lang="en-US" sz="1400"/>
                        <a:t>_table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✅ Bəli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Ad Laravel konvensiyasına uyğundur (create_..._table)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92616"/>
                  </a:ext>
                </a:extLst>
              </a:tr>
              <a:tr h="402808">
                <a:tc>
                  <a:txBody>
                    <a:bodyPr/>
                    <a:lstStyle/>
                    <a:p>
                      <a:r>
                        <a:rPr lang="en-US" sz="1400"/>
                        <a:t>php artisan make:migration add_</a:t>
                      </a:r>
                      <a:r>
                        <a:rPr lang="en-US" sz="1400" b="1"/>
                        <a:t>columns_to_users</a:t>
                      </a:r>
                      <a:r>
                        <a:rPr lang="en-US" sz="1400"/>
                        <a:t>_table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❌ Yox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Bu zaman Laravel Schema::table(...) gözləyir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768472"/>
                  </a:ext>
                </a:extLst>
              </a:tr>
              <a:tr h="402808">
                <a:tc>
                  <a:txBody>
                    <a:bodyPr/>
                    <a:lstStyle/>
                    <a:p>
                      <a:r>
                        <a:rPr lang="en-US" sz="1400"/>
                        <a:t>php artisan make:migration </a:t>
                      </a:r>
                      <a:r>
                        <a:rPr lang="en-US" sz="1400" b="1"/>
                        <a:t>any_name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❌ Yox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Nə yaradacağı məlum deyil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849441"/>
                  </a:ext>
                </a:extLst>
              </a:tr>
              <a:tr h="402808">
                <a:tc>
                  <a:txBody>
                    <a:bodyPr/>
                    <a:lstStyle/>
                    <a:p>
                      <a:r>
                        <a:rPr lang="en-US" sz="1400"/>
                        <a:t>php artisan make:migration </a:t>
                      </a:r>
                      <a:r>
                        <a:rPr lang="en-US" sz="1400" b="1"/>
                        <a:t>any_name </a:t>
                      </a:r>
                      <a:r>
                        <a:rPr lang="en-US" sz="1400"/>
                        <a:t>--create=</a:t>
                      </a:r>
                      <a:r>
                        <a:rPr lang="en-US" sz="1400" b="1"/>
                        <a:t>post_tag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✅ Bəli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Ad konvensiyasız olsa belə </a:t>
                      </a:r>
                      <a:r>
                        <a:rPr lang="en-US" sz="1400" b="1"/>
                        <a:t>--create </a:t>
                      </a:r>
                      <a:r>
                        <a:rPr lang="en-US" sz="1400"/>
                        <a:t>deyə bildik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00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8BE7-FA2D-4182-84D4-26F14C7F9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F60267-A54D-874C-ADA7-DE10F0DE0474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 Laravel-də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Infinite Scroll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AJAX-based pagination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edərək, dataların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necə əldə ediləcəyini öyrənək. Ən sonda isə</a:t>
            </a:r>
            <a:r>
              <a:rPr lang="en-US" altLang="en-US" sz="1300">
                <a:latin typeface="Arial" panose="020B0604020202020204" pitchFamily="34" charset="0"/>
              </a:rPr>
              <a:t>, </a:t>
            </a:r>
            <a:r>
              <a:rPr lang="it-IT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Laravel Livewire ilə Infinite Scroll</a:t>
            </a:r>
            <a:r>
              <a:rPr lang="en-US" altLang="en-US" sz="1300">
                <a:latin typeface="Arial" panose="020B0604020202020204" pitchFamily="34" charset="0"/>
              </a:rPr>
              <a:t> il</a:t>
            </a:r>
            <a:r>
              <a:rPr lang="az-Latn-AZ" altLang="en-US" sz="1300">
                <a:latin typeface="Arial" panose="020B0604020202020204" pitchFamily="34" charset="0"/>
              </a:rPr>
              <a:t>ə bunu edəcəyik.</a:t>
            </a: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Bu hissəni izah etməyə başlamadan əvvəl, </a:t>
            </a:r>
            <a:r>
              <a:rPr lang="az-Latn-AZ" altLang="en-US" sz="1300" b="1">
                <a:latin typeface="Arial" panose="020B0604020202020204" pitchFamily="34" charset="0"/>
              </a:rPr>
              <a:t>şablonda</a:t>
            </a:r>
            <a:r>
              <a:rPr lang="az-Latn-AZ" altLang="en-US" sz="1300">
                <a:latin typeface="Arial" panose="020B0604020202020204" pitchFamily="34" charset="0"/>
              </a:rPr>
              <a:t> olan </a:t>
            </a:r>
            <a:r>
              <a:rPr lang="az-Latn-AZ" altLang="en-US" sz="1300" b="1">
                <a:latin typeface="Arial" panose="020B0604020202020204" pitchFamily="34" charset="0"/>
              </a:rPr>
              <a:t>footer</a:t>
            </a:r>
            <a:r>
              <a:rPr lang="az-Latn-AZ" altLang="en-US" sz="1300">
                <a:latin typeface="Arial" panose="020B0604020202020204" pitchFamily="34" charset="0"/>
              </a:rPr>
              <a:t> hissəni bir balaca </a:t>
            </a:r>
            <a:r>
              <a:rPr lang="az-Latn-AZ" altLang="en-US" sz="1300" b="1">
                <a:latin typeface="Arial" panose="020B0604020202020204" pitchFamily="34" charset="0"/>
              </a:rPr>
              <a:t>modifikasiya</a:t>
            </a:r>
            <a:r>
              <a:rPr lang="az-Latn-AZ" altLang="en-US" sz="1300">
                <a:latin typeface="Arial" panose="020B0604020202020204" pitchFamily="34" charset="0"/>
              </a:rPr>
              <a:t> etmək istəyirəm. Çünki bir </a:t>
            </a:r>
            <a:r>
              <a:rPr lang="az-Latn-AZ" altLang="en-US" sz="1300" b="1">
                <a:latin typeface="Arial" panose="020B0604020202020204" pitchFamily="34" charset="0"/>
              </a:rPr>
              <a:t>düymə</a:t>
            </a:r>
            <a:r>
              <a:rPr lang="az-Latn-AZ" altLang="en-US" sz="1300">
                <a:latin typeface="Arial" panose="020B0604020202020204" pitchFamily="34" charset="0"/>
              </a:rPr>
              <a:t> yaradacam və </a:t>
            </a:r>
            <a:r>
              <a:rPr lang="az-Latn-AZ" altLang="en-US" sz="1300" b="1">
                <a:latin typeface="Arial" panose="020B0604020202020204" pitchFamily="34" charset="0"/>
              </a:rPr>
              <a:t>footer</a:t>
            </a:r>
            <a:r>
              <a:rPr lang="az-Latn-AZ" altLang="en-US" sz="1300">
                <a:latin typeface="Arial" panose="020B0604020202020204" pitchFamily="34" charset="0"/>
              </a:rPr>
              <a:t> taginə </a:t>
            </a:r>
            <a:r>
              <a:rPr lang="az-Latn-AZ" altLang="en-US" sz="1300" b="1">
                <a:latin typeface="Arial" panose="020B0604020202020204" pitchFamily="34" charset="0"/>
              </a:rPr>
              <a:t>position: fixed</a:t>
            </a:r>
            <a:r>
              <a:rPr lang="en-US" altLang="en-US" sz="1300" b="1">
                <a:latin typeface="Arial" panose="020B0604020202020204" pitchFamily="34" charset="0"/>
              </a:rPr>
              <a:t>;</a:t>
            </a:r>
            <a:r>
              <a:rPr lang="az-Latn-AZ" altLang="en-US" sz="1300" b="1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verildiyi üçün </a:t>
            </a:r>
            <a:r>
              <a:rPr lang="az-Latn-AZ" altLang="en-US" sz="1300" b="1">
                <a:latin typeface="Arial" panose="020B0604020202020204" pitchFamily="34" charset="0"/>
              </a:rPr>
              <a:t>düymə</a:t>
            </a:r>
            <a:r>
              <a:rPr lang="az-Latn-AZ" altLang="en-US" sz="1300">
                <a:latin typeface="Arial" panose="020B0604020202020204" pitchFamily="34" charset="0"/>
              </a:rPr>
              <a:t> hər dəfə alta düşür və görünmür.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99E7D-89B8-09E6-EF27-95F87229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039"/>
            <a:ext cx="8192643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65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14D49-A235-A61A-9A8B-A2E90983B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99EE6E-0C73-0EF4-8CC8-6589FE27DF07}"/>
              </a:ext>
            </a:extLst>
          </p:cNvPr>
          <p:cNvSpPr txBox="1"/>
          <p:nvPr/>
        </p:nvSpPr>
        <p:spPr>
          <a:xfrm>
            <a:off x="217714" y="255046"/>
            <a:ext cx="11756571" cy="822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Infinite Scroll / AJAX Pagination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(jQuery ilə sadə üsul)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Səhifə aşağı sürüşdükcə avtomatik olaraq əlavə postlar yüklənsin (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page=2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page=3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 s.)</a:t>
            </a:r>
          </a:p>
          <a:p>
            <a:pPr>
              <a:lnSpc>
                <a:spcPct val="150000"/>
              </a:lnSpc>
              <a:buNone/>
            </a:pPr>
            <a:b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 və qovluq strukturu aşağıdakı kimi olmalıdır. Öncə bu strukturu görək sonra hər hissəni ayrıca açıqlayacam.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D90F1-E46E-368D-9E26-4561413D2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25557"/>
            <a:ext cx="12192000" cy="5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3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C907D-0E02-6B15-20F3-79A0520F3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F1B4CC-3C9F-CE49-5F76-E8B041CF89F1}"/>
              </a:ext>
            </a:extLst>
          </p:cNvPr>
          <p:cNvSpPr txBox="1"/>
          <p:nvPr/>
        </p:nvSpPr>
        <p:spPr>
          <a:xfrm>
            <a:off x="217714" y="255046"/>
            <a:ext cx="11756571" cy="395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a)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home.blade.php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faylındakı, postların əldə edildiyi foreach hissəsini ayrıca bir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post.blade.php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faylına köçürdük 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home.blade.php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faylına </a:t>
            </a:r>
            <a:r>
              <a:rPr kumimoji="0" lang="az-Latn-AZ" altLang="en-US" sz="1300" b="1" i="1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etdik. </a:t>
            </a: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Bunu onun üçün etdik ki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Səhifə ayrıca yüklənsin 			-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return view('home', compact('posts'));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altLang="en-US" sz="1300">
                <a:latin typeface="Arial" panose="020B0604020202020204" pitchFamily="34" charset="0"/>
              </a:rPr>
              <a:t>Postlar ayrıca sorğu göndərildikdə yüklənsin	- </a:t>
            </a:r>
            <a:r>
              <a:rPr lang="en-US" altLang="en-US" sz="1300" b="1">
                <a:solidFill>
                  <a:schemeClr val="accent2"/>
                </a:solidFill>
                <a:latin typeface="Arial" panose="020B0604020202020204" pitchFamily="34" charset="0"/>
              </a:rPr>
              <a:t>if ($request-&gt;ajax()) { return view('partials.posts', compact('posts'))-&gt;render(); }</a:t>
            </a:r>
            <a:endParaRPr lang="az-Latn-AZ" altLang="en-US" sz="1300" b="1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az-Latn-AZ" altLang="en-US" sz="130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İlkin olaraq səhifədə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12 dənə post 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görəcəyik. Çünki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if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sorğusu işləməsə belə, biz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return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ilə səhifəyə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posts</a:t>
            </a:r>
            <a:r>
              <a:rPr kumimoji="0" lang="az-Latn-AZ" altLang="en-US" sz="13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-ları göndərmişik. Yuxarıda qeyd edildiyi kimi.</a:t>
            </a:r>
          </a:p>
          <a:p>
            <a:pPr marL="0"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b) </a:t>
            </a:r>
            <a:r>
              <a:rPr lang="az-Latn-AZ" altLang="en-US" sz="1300">
                <a:latin typeface="Arial" panose="020B0604020202020204" pitchFamily="34" charset="0"/>
              </a:rPr>
              <a:t>Bizim əsas məqsədimiz bu </a:t>
            </a:r>
            <a:r>
              <a:rPr lang="az-Latn-AZ" altLang="en-US" sz="1300" b="1">
                <a:latin typeface="Arial" panose="020B0604020202020204" pitchFamily="34" charset="0"/>
              </a:rPr>
              <a:t>düyməni</a:t>
            </a:r>
            <a:r>
              <a:rPr lang="az-Latn-AZ" altLang="en-US" sz="1300">
                <a:latin typeface="Arial" panose="020B0604020202020204" pitchFamily="34" charset="0"/>
              </a:rPr>
              <a:t> kliklədikdə daha çox postu şablona göndərməkdir. Və bunun üçün yuxarıdakı kimi,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İF</a:t>
            </a:r>
            <a:r>
              <a:rPr lang="az-Latn-AZ" altLang="en-US" sz="1300">
                <a:latin typeface="Arial" panose="020B0604020202020204" pitchFamily="34" charset="0"/>
              </a:rPr>
              <a:t> ilə bir şərt qoşmuşuq. Əgər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AJAX</a:t>
            </a:r>
            <a:r>
              <a:rPr lang="az-Latn-AZ" altLang="en-US" sz="1300">
                <a:latin typeface="Arial" panose="020B0604020202020204" pitchFamily="34" charset="0"/>
              </a:rPr>
              <a:t> sorğusu daxil olarsa proqram bizə </a:t>
            </a:r>
            <a:r>
              <a:rPr lang="az-Latn-AZ" altLang="en-US" sz="1300" b="1">
                <a:latin typeface="Arial" panose="020B0604020202020204" pitchFamily="34" charset="0"/>
              </a:rPr>
              <a:t>RETURN</a:t>
            </a:r>
            <a:r>
              <a:rPr lang="az-Latn-AZ" altLang="en-US" sz="1300">
                <a:latin typeface="Arial" panose="020B0604020202020204" pitchFamily="34" charset="0"/>
              </a:rPr>
              <a:t> etsin, </a:t>
            </a:r>
            <a:r>
              <a:rPr lang="az-Latn-AZ" altLang="en-US" sz="1300" b="1">
                <a:solidFill>
                  <a:srgbClr val="00B0F0"/>
                </a:solidFill>
                <a:latin typeface="Arial" panose="020B0604020202020204" pitchFamily="34" charset="0"/>
              </a:rPr>
              <a:t>partials</a:t>
            </a:r>
            <a:r>
              <a:rPr lang="az-Latn-AZ" altLang="en-US" sz="1300">
                <a:latin typeface="Arial" panose="020B0604020202020204" pitchFamily="34" charset="0"/>
              </a:rPr>
              <a:t> qovluğundakı </a:t>
            </a:r>
            <a:r>
              <a:rPr lang="az-Latn-AZ" altLang="en-US" sz="1300" b="1">
                <a:latin typeface="Arial" panose="020B0604020202020204" pitchFamily="34" charset="0"/>
              </a:rPr>
              <a:t>posts</a:t>
            </a:r>
            <a:r>
              <a:rPr lang="az-Latn-AZ" altLang="en-US" sz="1300">
                <a:latin typeface="Arial" panose="020B0604020202020204" pitchFamily="34" charset="0"/>
              </a:rPr>
              <a:t> -ları. </a:t>
            </a:r>
            <a:r>
              <a:rPr lang="az-Latn-AZ" altLang="en-US" sz="1300" b="1">
                <a:solidFill>
                  <a:srgbClr val="7030A0"/>
                </a:solidFill>
                <a:latin typeface="Arial" panose="020B0604020202020204" pitchFamily="34" charset="0"/>
              </a:rPr>
              <a:t>render() </a:t>
            </a:r>
            <a:r>
              <a:rPr lang="az-Latn-AZ" altLang="en-US" sz="1300">
                <a:latin typeface="Arial" panose="020B0604020202020204" pitchFamily="34" charset="0"/>
              </a:rPr>
              <a:t>metodu isə, </a:t>
            </a:r>
            <a:r>
              <a:rPr lang="az-Latn-AZ" altLang="en-US" sz="1300" b="1">
                <a:latin typeface="Arial" panose="020B0604020202020204" pitchFamily="34" charset="0"/>
              </a:rPr>
              <a:t>Blade</a:t>
            </a:r>
            <a:r>
              <a:rPr lang="az-Latn-AZ" altLang="en-US" sz="1300">
                <a:latin typeface="Arial" panose="020B0604020202020204" pitchFamily="34" charset="0"/>
              </a:rPr>
              <a:t> faylını </a:t>
            </a:r>
            <a:r>
              <a:rPr lang="az-Latn-AZ" altLang="en-US" sz="1300" b="1">
                <a:latin typeface="Arial" panose="020B0604020202020204" pitchFamily="34" charset="0"/>
              </a:rPr>
              <a:t>HTML string </a:t>
            </a:r>
            <a:r>
              <a:rPr lang="az-Latn-AZ" altLang="en-US" sz="1300">
                <a:latin typeface="Arial" panose="020B0604020202020204" pitchFamily="34" charset="0"/>
              </a:rPr>
              <a:t>şəklində əldə etmək üçündür.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14E1E-20B6-022D-1C8B-22378557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5470"/>
            <a:ext cx="4372585" cy="2362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E1E6E-B4C5-11DA-8600-98309143C5FD}"/>
              </a:ext>
            </a:extLst>
          </p:cNvPr>
          <p:cNvSpPr txBox="1"/>
          <p:nvPr/>
        </p:nvSpPr>
        <p:spPr>
          <a:xfrm>
            <a:off x="4630804" y="4495470"/>
            <a:ext cx="734348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Bəs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AJAX</a:t>
            </a:r>
            <a:r>
              <a:rPr lang="az-Latn-AZ" altLang="en-US" sz="1300">
                <a:latin typeface="Arial" panose="020B0604020202020204" pitchFamily="34" charset="0"/>
              </a:rPr>
              <a:t> sorğusu necə daxil olur ? İzahı növbəti slaydda....</a:t>
            </a:r>
          </a:p>
        </p:txBody>
      </p:sp>
    </p:spTree>
    <p:extLst>
      <p:ext uri="{BB962C8B-B14F-4D97-AF65-F5344CB8AC3E}">
        <p14:creationId xmlns:p14="http://schemas.microsoft.com/office/powerpoint/2010/main" val="29511882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8A116-C8E2-B7D4-51DC-7BFC39F5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C7AEAA-4FCE-68DB-9287-AF9A1723A3A0}"/>
              </a:ext>
            </a:extLst>
          </p:cNvPr>
          <p:cNvSpPr txBox="1"/>
          <p:nvPr/>
        </p:nvSpPr>
        <p:spPr>
          <a:xfrm>
            <a:off x="122548" y="189057"/>
            <a:ext cx="11943761" cy="2600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latin typeface="Arial" panose="020B0604020202020204" pitchFamily="34" charset="0"/>
              </a:rPr>
              <a:t>HomeController.blade.php </a:t>
            </a:r>
            <a:r>
              <a:rPr lang="az-Latn-AZ" altLang="en-US" sz="1100">
                <a:latin typeface="Arial" panose="020B0604020202020204" pitchFamily="34" charset="0"/>
              </a:rPr>
              <a:t>faylındakı </a:t>
            </a:r>
            <a:r>
              <a:rPr lang="az-Latn-AZ" altLang="en-US" sz="1100" b="1">
                <a:latin typeface="Arial" panose="020B0604020202020204" pitchFamily="34" charset="0"/>
              </a:rPr>
              <a:t>__invoke(Request $request) </a:t>
            </a:r>
            <a:r>
              <a:rPr lang="az-Latn-AZ" altLang="en-US" sz="1100">
                <a:latin typeface="Arial" panose="020B0604020202020204" pitchFamily="34" charset="0"/>
              </a:rPr>
              <a:t>funksiyasının </a:t>
            </a:r>
            <a:r>
              <a:rPr lang="en-US" altLang="en-US" sz="1100" b="1">
                <a:latin typeface="Arial" panose="020B0604020202020204" pitchFamily="34" charset="0"/>
              </a:rPr>
              <a:t>$request </a:t>
            </a:r>
            <a:r>
              <a:rPr lang="az-Latn-AZ" altLang="en-US" sz="1100">
                <a:latin typeface="Arial" panose="020B0604020202020204" pitchFamily="34" charset="0"/>
              </a:rPr>
              <a:t>parametri mövcud olan bütün sorğuları, metodları ehtiva edir. Həmçinin </a:t>
            </a:r>
            <a:r>
              <a:rPr lang="az-Latn-AZ" altLang="en-US" sz="1100" b="1">
                <a:latin typeface="Arial" panose="020B0604020202020204" pitchFamily="34" charset="0"/>
              </a:rPr>
              <a:t>AJAX() </a:t>
            </a:r>
            <a:r>
              <a:rPr lang="az-Latn-AZ" altLang="en-US" sz="1100">
                <a:latin typeface="Arial" panose="020B0604020202020204" pitchFamily="34" charset="0"/>
              </a:rPr>
              <a:t>metodunuda. Bu metod ilə, biz </a:t>
            </a:r>
            <a:r>
              <a:rPr lang="az-Latn-AZ" altLang="en-US" sz="1100" b="1">
                <a:latin typeface="Arial" panose="020B0604020202020204" pitchFamily="34" charset="0"/>
              </a:rPr>
              <a:t>ajax</a:t>
            </a:r>
            <a:r>
              <a:rPr lang="az-Latn-AZ" altLang="en-US" sz="1100">
                <a:latin typeface="Arial" panose="020B0604020202020204" pitchFamily="34" charset="0"/>
              </a:rPr>
              <a:t> sorğusunun daxil olub olmadığınıda müşahidə edə bilirik. </a:t>
            </a: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Button klikləndiyi zaman, </a:t>
            </a:r>
            <a:r>
              <a:rPr lang="az-Latn-AZ" altLang="en-US" sz="1100" b="1">
                <a:latin typeface="Arial" panose="020B0604020202020204" pitchFamily="34" charset="0"/>
              </a:rPr>
              <a:t>HomeController.blade.php </a:t>
            </a:r>
            <a:r>
              <a:rPr lang="az-Latn-AZ" altLang="en-US" sz="1100">
                <a:latin typeface="Arial" panose="020B0604020202020204" pitchFamily="34" charset="0"/>
              </a:rPr>
              <a:t>faylında </a:t>
            </a:r>
            <a:r>
              <a:rPr lang="az-Latn-AZ" altLang="en-US" sz="1100" b="1">
                <a:latin typeface="Arial" panose="020B0604020202020204" pitchFamily="34" charset="0"/>
              </a:rPr>
              <a:t>SCRİPTS</a:t>
            </a:r>
            <a:r>
              <a:rPr lang="az-Latn-AZ" altLang="en-US" sz="1100">
                <a:latin typeface="Arial" panose="020B0604020202020204" pitchFamily="34" charset="0"/>
              </a:rPr>
              <a:t> taglərinin içində yazdığımız, </a:t>
            </a:r>
            <a:r>
              <a:rPr lang="az-Latn-AZ" altLang="en-US" sz="1100" b="1">
                <a:latin typeface="Arial" panose="020B0604020202020204" pitchFamily="34" charset="0"/>
              </a:rPr>
              <a:t>Jquery</a:t>
            </a:r>
            <a:r>
              <a:rPr lang="az-Latn-AZ" altLang="en-US" sz="1100">
                <a:latin typeface="Arial" panose="020B0604020202020204" pitchFamily="34" charset="0"/>
              </a:rPr>
              <a:t> kodu </a:t>
            </a:r>
            <a:r>
              <a:rPr lang="az-Latn-AZ" altLang="en-US" sz="1100" b="1">
                <a:latin typeface="Arial" panose="020B0604020202020204" pitchFamily="34" charset="0"/>
              </a:rPr>
              <a:t>AJAX()</a:t>
            </a:r>
            <a:r>
              <a:rPr lang="az-Latn-AZ" altLang="en-US" sz="1100">
                <a:latin typeface="Arial" panose="020B0604020202020204" pitchFamily="34" charset="0"/>
              </a:rPr>
              <a:t> metodunu çağırır.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100">
                <a:latin typeface="Arial" panose="020B0604020202020204" pitchFamily="34" charset="0"/>
              </a:rPr>
              <a:t>Sonra </a:t>
            </a:r>
            <a:r>
              <a:rPr lang="az-Latn-AZ" altLang="en-US" sz="1100" b="1">
                <a:latin typeface="Arial" panose="020B0604020202020204" pitchFamily="34" charset="0"/>
              </a:rPr>
              <a:t>AJAX()</a:t>
            </a:r>
            <a:r>
              <a:rPr lang="az-Latn-AZ" altLang="en-US" sz="1100">
                <a:latin typeface="Arial" panose="020B0604020202020204" pitchFamily="34" charset="0"/>
              </a:rPr>
              <a:t> metodu </a:t>
            </a:r>
            <a:r>
              <a:rPr lang="az-Latn-AZ" altLang="en-US" sz="1100" b="1">
                <a:latin typeface="Arial" panose="020B0604020202020204" pitchFamily="34" charset="0"/>
              </a:rPr>
              <a:t>HomeController.blade.php </a:t>
            </a:r>
            <a:r>
              <a:rPr lang="az-Latn-AZ" altLang="en-US" sz="1100">
                <a:latin typeface="Arial" panose="020B0604020202020204" pitchFamily="34" charset="0"/>
              </a:rPr>
              <a:t>faylında yerləşdiyi üçün,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URL</a:t>
            </a:r>
            <a:r>
              <a:rPr lang="az-Latn-AZ" altLang="en-US" sz="1100">
                <a:latin typeface="Arial" panose="020B0604020202020204" pitchFamily="34" charset="0"/>
              </a:rPr>
              <a:t> xassəsi, </a:t>
            </a:r>
            <a:r>
              <a:rPr lang="az-Latn-AZ" altLang="en-US" sz="1100" b="1">
                <a:latin typeface="Arial" panose="020B0604020202020204" pitchFamily="34" charset="0"/>
              </a:rPr>
              <a:t>Home</a:t>
            </a:r>
            <a:r>
              <a:rPr lang="az-Latn-AZ" altLang="en-US" sz="1100">
                <a:latin typeface="Arial" panose="020B0604020202020204" pitchFamily="34" charset="0"/>
              </a:rPr>
              <a:t> səhifəsinin </a:t>
            </a:r>
            <a:r>
              <a:rPr lang="az-Latn-AZ" altLang="en-US" sz="1100" b="1">
                <a:latin typeface="Arial" panose="020B0604020202020204" pitchFamily="34" charset="0"/>
              </a:rPr>
              <a:t>ROUTER</a:t>
            </a:r>
            <a:r>
              <a:rPr lang="az-Latn-AZ" altLang="en-US" sz="1100">
                <a:latin typeface="Arial" panose="020B0604020202020204" pitchFamily="34" charset="0"/>
              </a:rPr>
              <a:t> -unu ( </a:t>
            </a:r>
            <a:r>
              <a:rPr lang="az-Latn-AZ" altLang="en-US" sz="1100" b="1" u="sng">
                <a:solidFill>
                  <a:srgbClr val="00B0F0"/>
                </a:solidFill>
                <a:latin typeface="Arial" panose="020B0604020202020204" pitchFamily="34" charset="0"/>
              </a:rPr>
              <a:t>http://vendor-e-commerce.test</a:t>
            </a:r>
            <a:r>
              <a:rPr lang="az-Latn-AZ" altLang="en-US" sz="1100" b="1">
                <a:latin typeface="Arial" panose="020B0604020202020204" pitchFamily="34" charset="0"/>
              </a:rPr>
              <a:t> </a:t>
            </a:r>
            <a:r>
              <a:rPr lang="az-Latn-AZ" altLang="en-US" sz="1100">
                <a:latin typeface="Arial" panose="020B0604020202020204" pitchFamily="34" charset="0"/>
              </a:rPr>
              <a:t>) əldə edir. Aşağıdakı şəkillər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biz </a:t>
            </a:r>
            <a:r>
              <a:rPr lang="az-Latn-AZ" altLang="en-US" sz="1100" b="1">
                <a:latin typeface="Arial" panose="020B0604020202020204" pitchFamily="34" charset="0"/>
              </a:rPr>
              <a:t>AJAX() </a:t>
            </a:r>
            <a:r>
              <a:rPr lang="az-Latn-AZ" altLang="en-US" sz="1100">
                <a:latin typeface="Arial" panose="020B0604020202020204" pitchFamily="34" charset="0"/>
              </a:rPr>
              <a:t>metodunu </a:t>
            </a:r>
            <a:r>
              <a:rPr lang="az-Latn-AZ" altLang="en-US" sz="1100" b="1">
                <a:latin typeface="Arial" panose="020B0604020202020204" pitchFamily="34" charset="0"/>
              </a:rPr>
              <a:t>AboutController.php </a:t>
            </a:r>
            <a:r>
              <a:rPr lang="az-Latn-AZ" altLang="en-US" sz="1100">
                <a:latin typeface="Arial" panose="020B0604020202020204" pitchFamily="34" charset="0"/>
              </a:rPr>
              <a:t>faylında çağırsaydıq onda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URL</a:t>
            </a:r>
            <a:r>
              <a:rPr lang="az-Latn-AZ" altLang="en-US" sz="1100">
                <a:latin typeface="Arial" panose="020B0604020202020204" pitchFamily="34" charset="0"/>
              </a:rPr>
              <a:t> xassəsi, </a:t>
            </a:r>
            <a:r>
              <a:rPr lang="az-Latn-AZ" altLang="en-US" sz="1100" b="1">
                <a:latin typeface="Arial" panose="020B0604020202020204" pitchFamily="34" charset="0"/>
              </a:rPr>
              <a:t>About</a:t>
            </a:r>
            <a:r>
              <a:rPr lang="az-Latn-AZ" altLang="en-US" sz="1100">
                <a:latin typeface="Arial" panose="020B0604020202020204" pitchFamily="34" charset="0"/>
              </a:rPr>
              <a:t> səhifəsinin </a:t>
            </a:r>
            <a:r>
              <a:rPr lang="az-Latn-AZ" altLang="en-US" sz="1100" b="1">
                <a:latin typeface="Arial" panose="020B0604020202020204" pitchFamily="34" charset="0"/>
              </a:rPr>
              <a:t>ROUTER</a:t>
            </a:r>
            <a:r>
              <a:rPr lang="az-Latn-AZ" altLang="en-US" sz="1100">
                <a:latin typeface="Arial" panose="020B0604020202020204" pitchFamily="34" charset="0"/>
              </a:rPr>
              <a:t> -unu ( </a:t>
            </a:r>
            <a:r>
              <a:rPr lang="az-Latn-AZ" altLang="en-US" sz="1100" b="1" u="sng">
                <a:solidFill>
                  <a:srgbClr val="00B0F0"/>
                </a:solidFill>
                <a:latin typeface="Arial" panose="020B0604020202020204" pitchFamily="34" charset="0"/>
              </a:rPr>
              <a:t>http://vendor-e-commerce.test</a:t>
            </a:r>
            <a:r>
              <a:rPr lang="en-US" altLang="en-US" sz="1100" b="1" u="sng">
                <a:solidFill>
                  <a:srgbClr val="00B0F0"/>
                </a:solidFill>
                <a:latin typeface="Arial" panose="020B0604020202020204" pitchFamily="34" charset="0"/>
              </a:rPr>
              <a:t>/about</a:t>
            </a:r>
            <a:r>
              <a:rPr lang="az-Latn-AZ" altLang="en-US" sz="1100">
                <a:latin typeface="Arial" panose="020B0604020202020204" pitchFamily="34" charset="0"/>
              </a:rPr>
              <a:t> ) əldə edəcəkdi. Şəkil növbəti slaydda...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9930C-87B3-29AE-C790-DA48D30C6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13" y="3175493"/>
            <a:ext cx="6481280" cy="3644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621F82-6D70-7BF8-9C9D-57E32330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" y="3228782"/>
            <a:ext cx="3120271" cy="36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62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F7503-1F9D-B939-788A-E067A7B27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C3DFD-3DAC-53EB-7B9A-5A9DDC9A46EC}"/>
              </a:ext>
            </a:extLst>
          </p:cNvPr>
          <p:cNvSpPr txBox="1"/>
          <p:nvPr/>
        </p:nvSpPr>
        <p:spPr>
          <a:xfrm>
            <a:off x="217714" y="160778"/>
            <a:ext cx="11756571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Bu</a:t>
            </a:r>
            <a:r>
              <a:rPr lang="az-Latn-AZ" altLang="en-US" sz="1300">
                <a:latin typeface="Arial" panose="020B0604020202020204" pitchFamily="34" charset="0"/>
              </a:rPr>
              <a:t> slayddakı </a:t>
            </a:r>
            <a:r>
              <a:rPr lang="az-Latn-AZ" altLang="en-US" sz="1300" b="1">
                <a:latin typeface="Arial" panose="020B0604020202020204" pitchFamily="34" charset="0"/>
              </a:rPr>
              <a:t>About</a:t>
            </a:r>
            <a:r>
              <a:rPr lang="az-Latn-AZ" altLang="en-US" sz="1300">
                <a:latin typeface="Arial" panose="020B0604020202020204" pitchFamily="34" charset="0"/>
              </a:rPr>
              <a:t> haqqında olan</a:t>
            </a:r>
            <a:r>
              <a:rPr lang="en-US" altLang="en-US" sz="1300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şəkillər sadəcə nümunə məqsədlidir. Göstərmək üçün ki,  </a:t>
            </a:r>
            <a:r>
              <a:rPr lang="az-Latn-AZ" altLang="en-US" sz="1300" b="1">
                <a:latin typeface="Arial" panose="020B0604020202020204" pitchFamily="34" charset="0"/>
              </a:rPr>
              <a:t>AJAX() </a:t>
            </a:r>
            <a:r>
              <a:rPr lang="az-Latn-AZ" altLang="en-US" sz="1300">
                <a:latin typeface="Arial" panose="020B0604020202020204" pitchFamily="34" charset="0"/>
              </a:rPr>
              <a:t>metodu hansı faylın içində çağrılırsa həmin faylın ifadə etdiyi səhifənin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-sini əldə edir.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6B912-633B-F911-F2B2-C6DDC88AA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596"/>
            <a:ext cx="4864231" cy="5075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06EBD-F01A-D99A-A7C7-485517490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550" y="3129698"/>
            <a:ext cx="6684326" cy="3652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306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88107-EFB9-A87C-5F1D-A1D3EFEAE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98B705-DB68-E38C-8361-D1A59F280BBD}"/>
              </a:ext>
            </a:extLst>
          </p:cNvPr>
          <p:cNvSpPr txBox="1"/>
          <p:nvPr/>
        </p:nvSpPr>
        <p:spPr>
          <a:xfrm>
            <a:off x="217714" y="255046"/>
            <a:ext cx="11756571" cy="395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Bizə də, </a:t>
            </a:r>
            <a:r>
              <a:rPr lang="az-Latn-AZ" altLang="en-US" sz="1300" b="1">
                <a:latin typeface="Arial" panose="020B0604020202020204" pitchFamily="34" charset="0"/>
              </a:rPr>
              <a:t>controllerin</a:t>
            </a:r>
            <a:r>
              <a:rPr lang="az-Latn-AZ" altLang="en-US" sz="1300">
                <a:latin typeface="Arial" panose="020B0604020202020204" pitchFamily="34" charset="0"/>
              </a:rPr>
              <a:t> işləməsi üçün əsas lazım olan şey,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-nin işləməsidir. </a:t>
            </a:r>
            <a:r>
              <a:rPr lang="az-Latn-AZ" altLang="en-US" sz="1300" b="1">
                <a:latin typeface="Arial" panose="020B0604020202020204" pitchFamily="34" charset="0"/>
              </a:rPr>
              <a:t>Home</a:t>
            </a:r>
            <a:r>
              <a:rPr lang="az-Latn-AZ" altLang="en-US" sz="1300">
                <a:latin typeface="Arial" panose="020B0604020202020204" pitchFamily="34" charset="0"/>
              </a:rPr>
              <a:t> səhifəsinin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-sini çağırmaq üçündə, düymə klikləndikdə </a:t>
            </a:r>
            <a:r>
              <a:rPr lang="az-Latn-AZ" altLang="en-US" sz="1300" b="1" i="1">
                <a:solidFill>
                  <a:srgbClr val="00B050"/>
                </a:solidFill>
                <a:latin typeface="Arial" panose="020B0604020202020204" pitchFamily="34" charset="0"/>
              </a:rPr>
              <a:t>AJAX() </a:t>
            </a:r>
            <a:r>
              <a:rPr lang="az-Latn-AZ" altLang="en-US" sz="1300">
                <a:latin typeface="Arial" panose="020B0604020202020204" pitchFamily="34" charset="0"/>
              </a:rPr>
              <a:t>sorğu</a:t>
            </a:r>
            <a:r>
              <a:rPr lang="en-US" altLang="en-US" sz="1300">
                <a:latin typeface="Arial" panose="020B0604020202020204" pitchFamily="34" charset="0"/>
              </a:rPr>
              <a:t>sundan istifad</a:t>
            </a:r>
            <a:r>
              <a:rPr lang="az-Latn-AZ" altLang="en-US" sz="1300">
                <a:latin typeface="Arial" panose="020B0604020202020204" pitchFamily="34" charset="0"/>
              </a:rPr>
              <a:t>ə</a:t>
            </a:r>
            <a:r>
              <a:rPr lang="en-US" altLang="en-US" sz="1300">
                <a:latin typeface="Arial" panose="020B0604020202020204" pitchFamily="34" charset="0"/>
              </a:rPr>
              <a:t> edirik</a:t>
            </a:r>
            <a:r>
              <a:rPr lang="az-Latn-AZ" altLang="en-US" sz="1300">
                <a:latin typeface="Arial" panose="020B0604020202020204" pitchFamily="34" charset="0"/>
              </a:rPr>
              <a:t>. Ancaq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-ni əlavə parametr olan </a:t>
            </a:r>
            <a:r>
              <a:rPr lang="az-Latn-AZ" altLang="en-US" sz="1300" b="1">
                <a:latin typeface="Arial" panose="020B0604020202020204" pitchFamily="34" charset="0"/>
              </a:rPr>
              <a:t>PAGE</a:t>
            </a:r>
            <a:r>
              <a:rPr lang="az-Latn-AZ" altLang="en-US" sz="1300">
                <a:latin typeface="Arial" panose="020B0604020202020204" pitchFamily="34" charset="0"/>
              </a:rPr>
              <a:t> parametri ilə birlikdə çağırırıq və düymə hər dəfə klikləndikdə bu </a:t>
            </a:r>
            <a:r>
              <a:rPr lang="az-Latn-AZ" altLang="en-US" sz="1300" b="1">
                <a:latin typeface="Arial" panose="020B0604020202020204" pitchFamily="34" charset="0"/>
              </a:rPr>
              <a:t>PAGE</a:t>
            </a:r>
            <a:r>
              <a:rPr lang="az-Latn-AZ" altLang="en-US" sz="1300">
                <a:latin typeface="Arial" panose="020B0604020202020204" pitchFamily="34" charset="0"/>
              </a:rPr>
              <a:t> parametrinin dəyəri bir-bir artır: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http://vendor-e-commerce.test</a:t>
            </a:r>
            <a:r>
              <a:rPr lang="en-US" altLang="en-US" sz="1300">
                <a:latin typeface="Arial" panose="020B0604020202020204" pitchFamily="34" charset="0"/>
              </a:rPr>
              <a:t>?page=1</a:t>
            </a: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http://vendor-e-commerce.test</a:t>
            </a:r>
            <a:r>
              <a:rPr lang="en-US" altLang="en-US" sz="1300">
                <a:latin typeface="Arial" panose="020B0604020202020204" pitchFamily="34" charset="0"/>
              </a:rPr>
              <a:t>?page=2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http://vendor-e-commerce.test</a:t>
            </a:r>
            <a:r>
              <a:rPr lang="en-US" altLang="en-US" sz="1300">
                <a:latin typeface="Arial" panose="020B0604020202020204" pitchFamily="34" charset="0"/>
              </a:rPr>
              <a:t>?page=3 v</a:t>
            </a:r>
            <a:r>
              <a:rPr lang="az-Latn-AZ" altLang="en-US" sz="1300">
                <a:latin typeface="Arial" panose="020B0604020202020204" pitchFamily="34" charset="0"/>
              </a:rPr>
              <a:t>ə.s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Bu yuxarıdakı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bizim </a:t>
            </a:r>
            <a:r>
              <a:rPr lang="az-Latn-AZ" altLang="en-US" sz="1300" b="1">
                <a:latin typeface="Arial" panose="020B0604020202020204" pitchFamily="34" charset="0"/>
              </a:rPr>
              <a:t>ROUTER</a:t>
            </a:r>
            <a:r>
              <a:rPr lang="az-Latn-AZ" altLang="en-US" sz="1300">
                <a:latin typeface="Arial" panose="020B0604020202020204" pitchFamily="34" charset="0"/>
              </a:rPr>
              <a:t> -umuzdakı, </a:t>
            </a:r>
            <a:r>
              <a:rPr lang="az-Latn-AZ" altLang="en-US" sz="1300" b="1">
                <a:latin typeface="Arial" panose="020B0604020202020204" pitchFamily="34" charset="0"/>
              </a:rPr>
              <a:t>HomeController</a:t>
            </a:r>
            <a:r>
              <a:rPr lang="az-Latn-AZ" altLang="en-US" sz="1300">
                <a:latin typeface="Arial" panose="020B0604020202020204" pitchFamily="34" charset="0"/>
              </a:rPr>
              <a:t> -i işlətmək üçün qeyd edilən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-dir.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HomeController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-də</a:t>
            </a:r>
            <a:r>
              <a:rPr lang="az-Latn-AZ" altLang="en-US" sz="1300">
                <a:latin typeface="Arial" panose="020B0604020202020204" pitchFamily="34" charset="0"/>
              </a:rPr>
              <a:t> isə birdənə </a:t>
            </a:r>
            <a:r>
              <a:rPr lang="az-Latn-AZ" altLang="en-US" sz="1300" b="1">
                <a:latin typeface="Arial" panose="020B0604020202020204" pitchFamily="34" charset="0"/>
              </a:rPr>
              <a:t>funskiya</a:t>
            </a:r>
            <a:r>
              <a:rPr lang="az-Latn-AZ" altLang="en-US" sz="1300">
                <a:latin typeface="Arial" panose="020B0604020202020204" pitchFamily="34" charset="0"/>
              </a:rPr>
              <a:t> var və onun </a:t>
            </a:r>
            <a:r>
              <a:rPr lang="en-US" altLang="en-US" sz="1300" b="1">
                <a:solidFill>
                  <a:srgbClr val="0070C0"/>
                </a:solidFill>
                <a:latin typeface="Arial" panose="020B0604020202020204" pitchFamily="34" charset="0"/>
              </a:rPr>
              <a:t>$request </a:t>
            </a:r>
            <a:r>
              <a:rPr lang="en-US" altLang="en-US" sz="1300">
                <a:latin typeface="Arial" panose="020B0604020202020204" pitchFamily="34" charset="0"/>
              </a:rPr>
              <a:t>parametri h</a:t>
            </a:r>
            <a:r>
              <a:rPr lang="az-Latn-AZ" altLang="en-US" sz="1300">
                <a:latin typeface="Arial" panose="020B0604020202020204" pitchFamily="34" charset="0"/>
              </a:rPr>
              <a:t>əmin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-ni, yanındakı </a:t>
            </a:r>
            <a:r>
              <a:rPr lang="az-Latn-AZ" altLang="en-US" sz="1300" b="1">
                <a:latin typeface="Arial" panose="020B0604020202020204" pitchFamily="34" charset="0"/>
              </a:rPr>
              <a:t>parametr</a:t>
            </a:r>
            <a:r>
              <a:rPr lang="az-Latn-AZ" altLang="en-US" sz="1300">
                <a:latin typeface="Arial" panose="020B0604020202020204" pitchFamily="34" charset="0"/>
              </a:rPr>
              <a:t> və </a:t>
            </a:r>
            <a:r>
              <a:rPr lang="az-Latn-AZ" altLang="en-US" sz="1300" b="1">
                <a:latin typeface="Arial" panose="020B0604020202020204" pitchFamily="34" charset="0"/>
              </a:rPr>
              <a:t>dəyərləri</a:t>
            </a:r>
            <a:r>
              <a:rPr lang="az-Latn-AZ" altLang="en-US" sz="1300">
                <a:latin typeface="Arial" panose="020B0604020202020204" pitchFamily="34" charset="0"/>
              </a:rPr>
              <a:t> ilə birlikdə qəbul edir.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Hal</a:t>
            </a:r>
            <a:r>
              <a:rPr lang="az-Latn-AZ" altLang="en-US" sz="1300">
                <a:latin typeface="Arial" panose="020B0604020202020204" pitchFamily="34" charset="0"/>
              </a:rPr>
              <a:t>-hazırki nümunəmizdə bu parametri istifadə etməmişik. Burada sadəcə göstərdiyim odur ki, 1ci hara işləyir, 2ci hara və nə necə hara ötürülür və.s.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4B7DB-7130-DF6C-A95B-65BD9B4CB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4268"/>
            <a:ext cx="5029902" cy="342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C1669-93EF-3B72-9183-1018FD069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45" y="4385917"/>
            <a:ext cx="4364535" cy="2472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DCE2FE-4019-D54F-7492-852F9524B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6" y="4355184"/>
            <a:ext cx="3191996" cy="25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38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ED7A6-B78C-2D4C-4CE7-B5D4A486D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B5668C-9943-8EF2-EF30-B8C24F704283}"/>
              </a:ext>
            </a:extLst>
          </p:cNvPr>
          <p:cNvSpPr txBox="1"/>
          <p:nvPr/>
        </p:nvSpPr>
        <p:spPr>
          <a:xfrm>
            <a:off x="217714" y="160778"/>
            <a:ext cx="11756571" cy="590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obyektini özü verir və bu obyektin içində çoxlu metod var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Həmçinin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 ()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metoduda. Hələllik bizdə bu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AJAX()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metodunu istifadə edəcəyik: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$request-&gt;ajax()  </a:t>
            </a:r>
            <a:r>
              <a:rPr lang="az-Latn-AZ" altLang="en-US" sz="1100">
                <a:latin typeface="Arial" panose="020B0604020202020204" pitchFamily="34" charset="0"/>
              </a:rPr>
              <a:t>- bu cür yazaraq yoxlamış oluruq ki, controllerə, </a:t>
            </a:r>
            <a:r>
              <a:rPr lang="az-Latn-AZ" altLang="en-US" sz="1100" b="1">
                <a:latin typeface="Arial" panose="020B0604020202020204" pitchFamily="34" charset="0"/>
              </a:rPr>
              <a:t>URL</a:t>
            </a:r>
            <a:r>
              <a:rPr lang="az-Latn-AZ" altLang="en-US" sz="1100">
                <a:latin typeface="Arial" panose="020B0604020202020204" pitchFamily="34" charset="0"/>
              </a:rPr>
              <a:t> yolu ilə daxil olan sorğu </a:t>
            </a:r>
            <a:r>
              <a:rPr lang="az-Latn-AZ" altLang="en-US" sz="1100" b="1">
                <a:latin typeface="Arial" panose="020B0604020202020204" pitchFamily="34" charset="0"/>
              </a:rPr>
              <a:t>AJAX() </a:t>
            </a:r>
            <a:r>
              <a:rPr lang="az-Latn-AZ" altLang="en-US" sz="1100">
                <a:latin typeface="Arial" panose="020B0604020202020204" pitchFamily="34" charset="0"/>
              </a:rPr>
              <a:t>funksiyası istifadə edilərək mi daxil olub yoxsa yox. Əgər belədirsə, onda </a:t>
            </a:r>
            <a:r>
              <a:rPr lang="az-Latn-AZ" altLang="en-US" sz="1100" b="1">
                <a:latin typeface="Arial" panose="020B0604020202020204" pitchFamily="34" charset="0"/>
              </a:rPr>
              <a:t>İF</a:t>
            </a:r>
            <a:r>
              <a:rPr lang="az-Latn-AZ" altLang="en-US" sz="1100">
                <a:latin typeface="Arial" panose="020B0604020202020204" pitchFamily="34" charset="0"/>
              </a:rPr>
              <a:t> sorğusu </a:t>
            </a:r>
            <a:r>
              <a:rPr lang="az-Latn-AZ" altLang="en-US" sz="1100" b="1">
                <a:latin typeface="Arial" panose="020B0604020202020204" pitchFamily="34" charset="0"/>
              </a:rPr>
              <a:t>True</a:t>
            </a:r>
            <a:r>
              <a:rPr lang="az-Latn-AZ" altLang="en-US" sz="1100">
                <a:latin typeface="Arial" panose="020B0604020202020204" pitchFamily="34" charset="0"/>
              </a:rPr>
              <a:t> qaytaracaq və bəzəkli mörtərizə içindəki kodlar işləyəcək.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Bəzəkli mörtərizə içindəki kodlar,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partials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qovluğundakı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posts.blade.php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faylına,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-ları yükləməkdir. Sonra isə,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render()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ilə, bu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blade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faylını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 string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şəklinə çevirərək nəticəni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edirik.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RETURN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olunan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isə,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kimi qayıdır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home.blade.php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faylındakı,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AJAX()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metodunun içində </a:t>
            </a:r>
            <a:r>
              <a:rPr kumimoji="0" lang="az-Latn-AZ" altLang="en-US" sz="110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yerləşən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success: function (data) { }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-n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ın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parametrinə.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Sonra da, bu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dataları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yəni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postları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 əmr ilə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$('#post-container').append(data);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əlavə edirik, identifikatoru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#post-container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olan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DİV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tag -inin içinə. Əgər artıq yüklənəcək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yoxdursa, onda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button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tag -ini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hide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edirik. Yəni gizləyirik.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latin typeface="Arial" panose="020B0604020202020204" pitchFamily="34" charset="0"/>
              </a:rPr>
              <a:t>ÜMUMİ NƏTİCƏ</a:t>
            </a:r>
            <a:r>
              <a:rPr lang="az-Latn-AZ" altLang="en-US" sz="1100">
                <a:latin typeface="Arial" panose="020B0604020202020204" pitchFamily="34" charset="0"/>
              </a:rPr>
              <a:t>: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az-Latn-AZ" altLang="en-US" sz="1100">
                <a:latin typeface="Arial" panose="020B0604020202020204" pitchFamily="34" charset="0"/>
              </a:rPr>
              <a:t>Button kliklənir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az-Latn-AZ" altLang="en-US" sz="1100">
                <a:latin typeface="Arial" panose="020B0604020202020204" pitchFamily="34" charset="0"/>
              </a:rPr>
              <a:t> metodu page parametrini url -yə əlavə edir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 </a:t>
            </a:r>
            <a:r>
              <a:rPr lang="az-Latn-AZ" altLang="en-US" sz="1100">
                <a:latin typeface="Arial" panose="020B0604020202020204" pitchFamily="34" charset="0"/>
              </a:rPr>
              <a:t>__invoke funksiyasını çağırır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 parametri sorğunu qəbul edir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az-Latn-AZ" altLang="en-US" sz="1100">
                <a:latin typeface="Arial" panose="020B0604020202020204" pitchFamily="34" charset="0"/>
              </a:rPr>
              <a:t>Request sorğusunun Ajax ilə daxil olub olmadığı yoxlanılır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Məlumatlar data kimi client-a qayıdır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az-Latn-AZ" altLang="en-US" sz="1100">
                <a:latin typeface="Arial" panose="020B0604020202020204" pitchFamily="34" charset="0"/>
              </a:rPr>
              <a:t>Datalar div taginə əlavə edilir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qalmadıqda button silinir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CBB1F-AB37-84A2-A309-F720D9D01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915" y="3610573"/>
            <a:ext cx="7931085" cy="32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71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BDDF-40A6-2343-6BE5-1B5A433A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2CD0DC-14EA-C363-8576-1DE7C4103978}"/>
              </a:ext>
            </a:extLst>
          </p:cNvPr>
          <p:cNvSpPr txBox="1"/>
          <p:nvPr/>
        </p:nvSpPr>
        <p:spPr>
          <a:xfrm>
            <a:off x="217714" y="171071"/>
            <a:ext cx="11756571" cy="5985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100">
                <a:latin typeface="Arial" panose="020B0604020202020204" pitchFamily="34" charset="0"/>
              </a:rPr>
              <a:t>Bizd</a:t>
            </a:r>
            <a:r>
              <a:rPr lang="az-Latn-AZ" altLang="en-US" sz="1100">
                <a:latin typeface="Arial" panose="020B0604020202020204" pitchFamily="34" charset="0"/>
              </a:rPr>
              <a:t>ə bir problem var və bu problem Nədir?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Bizim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səhifə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miz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post var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paginate(10)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hər səhifədə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post göstərilir.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 cəmi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səhifə (page=1 → page=20).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düyməni klikləyərək sonuncu posta qədər yükləyir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düymə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hide()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olur. Əla.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 budur: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İstifadəçi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əl ilə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?page=50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yazarsa (yəni </a:t>
            </a:r>
            <a:r>
              <a:rPr kumimoji="0" lang="en-US" altLang="en-US" sz="1100" b="1" i="0" u="sng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http://vendor-e-commerce.test/?page=50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o zaman: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Post::with('tags')-&gt;paginate(10)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deyir: “Bu səhifədə data yoxdur, boş page-dir”.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partials.posts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 boş string qaytarır 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data.trim() == ''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→ düymə gizlənir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yaxud heç bütün postları yükləmədən bir başa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?page=50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ə.s yazsaq onda səhifə boş olacaq ancaq düymə görsənəcək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Düyməni kliklədikdə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dəyişəni 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 page =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yenidən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++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artaraq 2-dən başlayacaq və baxmayaraq ki,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?page=50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yazmışıq və əslində data olmamalıdır ancaq yenədə data yüklənəcək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İstifadəçi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More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düyməsinə klikləyəndə →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?page=2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sorğusu gedir və data yenidən yüklənməyə başlayır!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Ancaq əslində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yoxdursa düymə gizli qalmalıdır yaxud heç olmasa düymə varsada belə və biz klikləyiriksə onda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-dəki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parametri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51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olaraq bizim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manul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yazmış olduğumuz dəyəri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++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artıraraq qaldığı yerdən dəvam etməlidir.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0" lvl="1">
              <a:lnSpc>
                <a:spcPct val="200000"/>
              </a:lnSpc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İstifadəçi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 səhv/etibarsız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page=N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yazanda</a:t>
            </a:r>
          </a:p>
          <a:p>
            <a:pPr marL="1714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sistemi səhifənin vəziyyətindən xəbərsiz olur 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page=1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-dən başlayır.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B4F7C6-274B-4F84-E016-8CA51E23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75" y="5527979"/>
            <a:ext cx="2918049" cy="1257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77766A-F0AB-3E87-9206-62F275AB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5506377"/>
            <a:ext cx="4038638" cy="1279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69794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555FB-0D9D-AA54-863D-59D5237B1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1DE67B-0B2C-0429-66DA-B040A98E48BC}"/>
              </a:ext>
            </a:extLst>
          </p:cNvPr>
          <p:cNvSpPr txBox="1"/>
          <p:nvPr/>
        </p:nvSpPr>
        <p:spPr>
          <a:xfrm>
            <a:off x="217714" y="171071"/>
            <a:ext cx="11756571" cy="5598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Həll Yolu: URL-dən current page-i oxumaq və page dəyişəninə uyğun təyin etmək</a:t>
            </a:r>
            <a:endParaRPr kumimoji="0" lang="az-Latn-AZ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window.location.search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və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URLSearchParams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kodları,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-dəki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query parametrləri </a:t>
            </a:r>
            <a:r>
              <a:rPr kumimoji="0" lang="en-US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oxumağa aiddir.</a:t>
            </a:r>
            <a:endParaRPr lang="az-Latn-A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US" sz="12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window.location.search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- Bu, bütün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query string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-ini verir. Yəni: Əgər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belədirsə:</a:t>
            </a:r>
            <a:endParaRPr lang="az-Latn-AZ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window.location.search 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bunu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qaytarar: Yəni "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daxil olmaqla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-in sorğu hissəsini verir.</a:t>
            </a:r>
          </a:p>
          <a:p>
            <a:pPr marL="0" lvl="1"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 URLSearchParams(window.location.search); 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 konstruktor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URLSearchParams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obyektini yaradır. Bu obyekt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query string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-i parçalayıb, onu </a:t>
            </a:r>
            <a:r>
              <a:rPr kumimoji="0" lang="az-Latn-AZ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açar-dəyər cütlüyü </a:t>
            </a: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kimi oxumağa imkan verir. Misal:</a:t>
            </a:r>
          </a:p>
          <a:p>
            <a:pPr marL="0" lvl="1"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kumimoji="0" lang="az-Latn-AZ" altLang="en-US" sz="12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az-Latn-AZ" altLang="en-US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İndi sən bu params obyektindən istədiyin dəyərləri ala bilərsən: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8931B-676C-C42E-719A-1B718155F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4" y="0"/>
            <a:ext cx="4676775" cy="1586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07E244-A42D-5D18-73F4-7A353ABF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6873"/>
            <a:ext cx="3791479" cy="562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68C4F-C03E-ECE6-1A9D-358CDB2A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0289"/>
            <a:ext cx="2410161" cy="533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062776-2A85-04BC-8975-A4BA8207A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15155"/>
            <a:ext cx="4315427" cy="533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FB06A2-8B7E-E7AE-0780-A12B64F17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889992"/>
            <a:ext cx="323895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715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17D5C-5B21-0C19-B9AF-6C0A510D6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3A2E97-CC79-14FA-3B1B-811F29C2813B}"/>
              </a:ext>
            </a:extLst>
          </p:cNvPr>
          <p:cNvSpPr txBox="1"/>
          <p:nvPr/>
        </p:nvSpPr>
        <p:spPr>
          <a:xfrm>
            <a:off x="217714" y="255046"/>
            <a:ext cx="11756571" cy="275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urlParams.get(name)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sadəcə yuxarıdakı obyektin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metodudur. 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konkret açarın dəyərini qaytarır (yəni ?key=value içindən value-nu alır).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 page = getQueryParam('page');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artıq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bizim yaratdığımız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(özəl) funksiya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dır ki, </a:t>
            </a:r>
            <a:r>
              <a:rPr lang="az-Latn-AZ" altLang="en-US" sz="1300">
                <a:latin typeface="Arial" panose="020B0604020202020204" pitchFamily="34" charset="0"/>
              </a:rPr>
              <a:t>bu funksiyanı çağıraraq ona istədiyimiz dəyəri veririk. Həmin dəyər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yerindəki </a:t>
            </a:r>
            <a:r>
              <a:rPr lang="az-Latn-AZ" altLang="en-US" sz="1300" b="1">
                <a:latin typeface="Arial" panose="020B0604020202020204" pitchFamily="34" charset="0"/>
              </a:rPr>
              <a:t>page</a:t>
            </a:r>
            <a:r>
              <a:rPr lang="az-Latn-AZ" altLang="en-US" sz="1300">
                <a:latin typeface="Arial" panose="020B0604020202020204" pitchFamily="34" charset="0"/>
              </a:rPr>
              <a:t> parametridir. Bu `</a:t>
            </a:r>
            <a:r>
              <a:rPr lang="az-Latn-AZ" altLang="en-US" sz="1300" b="1">
                <a:latin typeface="Arial" panose="020B0604020202020204" pitchFamily="34" charset="0"/>
              </a:rPr>
              <a:t>page`</a:t>
            </a:r>
            <a:r>
              <a:rPr lang="az-Latn-AZ" altLang="en-US" sz="1300">
                <a:latin typeface="Arial" panose="020B0604020202020204" pitchFamily="34" charset="0"/>
              </a:rPr>
              <a:t> stringini funksiyanın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name</a:t>
            </a:r>
            <a:r>
              <a:rPr lang="az-Latn-AZ" altLang="en-US" sz="1300">
                <a:latin typeface="Arial" panose="020B0604020202020204" pitchFamily="34" charset="0"/>
              </a:rPr>
              <a:t> parametrinə göndəririk və dinamik olaraq get() metodu ilə konkret açarın dəyərini əldə edirik.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BF468-19E7-C2F2-9283-02FE70AC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532"/>
            <a:ext cx="4829849" cy="790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FF7E6-4E90-1103-A824-9749C0CA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2943"/>
            <a:ext cx="5201376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6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532F7-E3EF-A9A8-9FAC-A359397E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D66260-956B-D9D1-2C44-F8995805C427}"/>
              </a:ext>
            </a:extLst>
          </p:cNvPr>
          <p:cNvSpPr txBox="1"/>
          <p:nvPr/>
        </p:nvSpPr>
        <p:spPr>
          <a:xfrm>
            <a:off x="217714" y="255046"/>
            <a:ext cx="11756571" cy="575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post_tag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adının seçilməsində hansı konvensiyalar var</a:t>
            </a:r>
            <a:r>
              <a:rPr lang="az-Latn-AZ" altLang="en-US" sz="1300">
                <a:latin typeface="Arial" panose="020B0604020202020204" pitchFamily="34" charset="0"/>
              </a:rPr>
              <a:t> -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Laraveldə Many to Many əlaqələr üçün pivot cədvəl adlandırılarkən aşağıdakı konvensiyalara riayət edilir: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 adı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table-in adı hər iki əlaqəli cədvəlin adlarının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forması ilə yazılır 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əlifba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sırası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düzülür.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Bizim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nümunə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miz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də: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 və tags cədvəllərdir.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Tək halları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post, 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Əlifba sırası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post, tag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 adı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✅ post_tag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Yanlış olardı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posts_tags ❌ (çünki cəmdədir)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tag_post ❌ (əlifba sırası pozulub)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Primary key yoxdur (default olaraq)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cədvəllərdə adətən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sütunu YOXDUR. Bunun əvəzinə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iki xarici açar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(post_id, tag_id) birlikdə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primary key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 bilər.</a:t>
            </a:r>
          </a:p>
        </p:txBody>
      </p:sp>
    </p:spTree>
    <p:extLst>
      <p:ext uri="{BB962C8B-B14F-4D97-AF65-F5344CB8AC3E}">
        <p14:creationId xmlns:p14="http://schemas.microsoft.com/office/powerpoint/2010/main" val="4235021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3B52-9763-293B-E519-6B40AE44A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75294D-A60E-47B7-AFB5-BCC51A0135F0}"/>
              </a:ext>
            </a:extLst>
          </p:cNvPr>
          <p:cNvSpPr txBox="1"/>
          <p:nvPr/>
        </p:nvSpPr>
        <p:spPr>
          <a:xfrm>
            <a:off x="217714" y="255046"/>
            <a:ext cx="6364061" cy="2455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Artıq düymə kliklənərək sorğu göndərildikdə,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 qaldığı yerdən başlayacaq və həmin </a:t>
            </a:r>
            <a:r>
              <a:rPr lang="az-Latn-AZ" altLang="en-US" sz="1300" b="1">
                <a:latin typeface="Arial" panose="020B0604020202020204" pitchFamily="34" charset="0"/>
              </a:rPr>
              <a:t>URL</a:t>
            </a:r>
            <a:r>
              <a:rPr lang="az-Latn-AZ" altLang="en-US" sz="1300">
                <a:latin typeface="Arial" panose="020B0604020202020204" pitchFamily="34" charset="0"/>
              </a:rPr>
              <a:t>-də </a:t>
            </a:r>
            <a:r>
              <a:rPr lang="az-Latn-AZ" altLang="en-US" sz="1300" b="1">
                <a:latin typeface="Arial" panose="020B0604020202020204" pitchFamily="34" charset="0"/>
              </a:rPr>
              <a:t>post</a:t>
            </a:r>
            <a:r>
              <a:rPr lang="az-Latn-AZ" altLang="en-US" sz="1300">
                <a:latin typeface="Arial" panose="020B0604020202020204" pitchFamily="34" charset="0"/>
              </a:rPr>
              <a:t> olmadığı üçün düymə kliklənsədə belə postlar </a:t>
            </a:r>
            <a:r>
              <a:rPr lang="az-Latn-AZ" altLang="en-US" sz="1300" b="1">
                <a:latin typeface="Arial" panose="020B0604020202020204" pitchFamily="34" charset="0"/>
              </a:rPr>
              <a:t>yüklənməyəcək</a:t>
            </a:r>
            <a:r>
              <a:rPr lang="az-Latn-AZ" altLang="en-US" sz="1300">
                <a:latin typeface="Arial" panose="020B0604020202020204" pitchFamily="34" charset="0"/>
              </a:rPr>
              <a:t> və səhifə boş görünəcək. </a:t>
            </a:r>
            <a:r>
              <a:rPr lang="az-Latn-AZ" altLang="en-US" sz="1300" b="1">
                <a:latin typeface="Arial" panose="020B0604020202020204" pitchFamily="34" charset="0"/>
              </a:rPr>
              <a:t>Post</a:t>
            </a:r>
            <a:r>
              <a:rPr lang="az-Latn-AZ" altLang="en-US" sz="1300">
                <a:latin typeface="Arial" panose="020B0604020202020204" pitchFamily="34" charset="0"/>
              </a:rPr>
              <a:t> yüklənmədiyi üçün düymə </a:t>
            </a:r>
            <a:r>
              <a:rPr lang="az-Latn-AZ" altLang="en-US" sz="1300" b="1">
                <a:latin typeface="Arial" panose="020B0604020202020204" pitchFamily="34" charset="0"/>
              </a:rPr>
              <a:t>hide</a:t>
            </a:r>
            <a:r>
              <a:rPr lang="az-Latn-AZ" altLang="en-US" sz="1300">
                <a:latin typeface="Arial" panose="020B0604020202020204" pitchFamily="34" charset="0"/>
              </a:rPr>
              <a:t> olacaq. Yəni gizlənəcək.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Ancaq məntiqlə </a:t>
            </a:r>
            <a:r>
              <a:rPr lang="az-Latn-AZ" altLang="en-US" sz="1300" b="1">
                <a:latin typeface="Arial" panose="020B0604020202020204" pitchFamily="34" charset="0"/>
              </a:rPr>
              <a:t>post</a:t>
            </a:r>
            <a:r>
              <a:rPr lang="az-Latn-AZ" altLang="en-US" sz="1300">
                <a:latin typeface="Arial" panose="020B0604020202020204" pitchFamily="34" charset="0"/>
              </a:rPr>
              <a:t> yoxdursa düymə </a:t>
            </a:r>
            <a:r>
              <a:rPr lang="az-Latn-AZ" altLang="en-US" sz="1300" b="1">
                <a:latin typeface="Arial" panose="020B0604020202020204" pitchFamily="34" charset="0"/>
              </a:rPr>
              <a:t>heç bir dəfədə </a:t>
            </a:r>
            <a:r>
              <a:rPr lang="az-Latn-AZ" altLang="en-US" sz="1300">
                <a:latin typeface="Arial" panose="020B0604020202020204" pitchFamily="34" charset="0"/>
              </a:rPr>
              <a:t>olsa belə </a:t>
            </a:r>
            <a:r>
              <a:rPr lang="az-Latn-AZ" altLang="en-US" sz="1300" b="1">
                <a:latin typeface="Arial" panose="020B0604020202020204" pitchFamily="34" charset="0"/>
              </a:rPr>
              <a:t>görünməməlidir</a:t>
            </a:r>
            <a:r>
              <a:rPr lang="az-Latn-AZ" altLang="en-US" sz="1300">
                <a:latin typeface="Arial" panose="020B0604020202020204" pitchFamily="34" charset="0"/>
              </a:rPr>
              <a:t>. Bunun üçün də, </a:t>
            </a:r>
            <a:r>
              <a:rPr lang="az-Latn-AZ" altLang="en-US" sz="1300" b="1">
                <a:latin typeface="Arial" panose="020B0604020202020204" pitchFamily="34" charset="0"/>
              </a:rPr>
              <a:t>laravel</a:t>
            </a:r>
            <a:r>
              <a:rPr lang="az-Latn-AZ" altLang="en-US" sz="1300">
                <a:latin typeface="Arial" panose="020B0604020202020204" pitchFamily="34" charset="0"/>
              </a:rPr>
              <a:t> -in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hasMorePage() </a:t>
            </a:r>
            <a:r>
              <a:rPr lang="az-Latn-AZ" altLang="en-US" sz="1300">
                <a:latin typeface="Arial" panose="020B0604020202020204" pitchFamily="34" charset="0"/>
              </a:rPr>
              <a:t>metodundan istifadə edirik şablonda. Bu metod əgər post varsa düyməni göstərmək üçündür.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5A1F24-A13D-558F-9760-F1FE63001CFC}"/>
              </a:ext>
            </a:extLst>
          </p:cNvPr>
          <p:cNvGrpSpPr/>
          <p:nvPr/>
        </p:nvGrpSpPr>
        <p:grpSpPr>
          <a:xfrm>
            <a:off x="6772212" y="0"/>
            <a:ext cx="5419788" cy="6858000"/>
            <a:chOff x="6772212" y="0"/>
            <a:chExt cx="541978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D09CF4-A636-FD71-064C-F14702FA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2212" y="0"/>
              <a:ext cx="5419788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46A2A3-3A27-98D2-D493-6D6F936E491C}"/>
                </a:ext>
              </a:extLst>
            </p:cNvPr>
            <p:cNvSpPr/>
            <p:nvPr/>
          </p:nvSpPr>
          <p:spPr>
            <a:xfrm>
              <a:off x="7372350" y="819150"/>
              <a:ext cx="4676775" cy="9620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D64D6D-E6A9-2CB8-9905-7282572A5CDE}"/>
                </a:ext>
              </a:extLst>
            </p:cNvPr>
            <p:cNvSpPr/>
            <p:nvPr/>
          </p:nvSpPr>
          <p:spPr>
            <a:xfrm>
              <a:off x="7515225" y="2914650"/>
              <a:ext cx="4029075" cy="12382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510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17E8-F219-92DD-F8DB-D6D11B732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6238C0-FF8B-38C1-3E1A-00F765145F21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7252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283AD-51EE-AF01-6633-E223BFDE0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8277A4-80F1-D095-EDB7-AD5ABACF711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0973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6936D-3BC5-2C0B-DB50-D4BDE251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67F503-8D6E-C34F-A4E2-0091B3202798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8502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67A19-869E-23BC-3D75-E63572E5F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EE2AD8-A49C-32CD-467B-4AE38525483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35305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6EDF0-E1AC-4B99-3578-07142BC52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A34F3-8A7E-5DDB-14A1-7BC8EA079E35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85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D4B2-36A9-9CAB-DF88-787E108D7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1C1AC-4250-1421-D20E-E18869D63CF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12257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389C8-7ACE-8A60-19C8-47DAD48D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9333CF-E090-3E59-1B68-AE2E340F2CFF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20701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10354-43D6-7A9F-57D8-8DC96214E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15B45F-21BD-0551-D256-B81A424A375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0302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13A58-3959-7498-1034-89445EC7A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029B8-B7CB-2963-9AC7-5B85F234A051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1688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9534</TotalTime>
  <Words>6902</Words>
  <Application>Microsoft Office PowerPoint</Application>
  <PresentationFormat>Widescreen</PresentationFormat>
  <Paragraphs>1141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505</cp:revision>
  <dcterms:created xsi:type="dcterms:W3CDTF">2025-04-12T11:00:44Z</dcterms:created>
  <dcterms:modified xsi:type="dcterms:W3CDTF">2025-05-08T05:25:51Z</dcterms:modified>
</cp:coreProperties>
</file>